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09" autoAdjust="0"/>
    <p:restoredTop sz="94660"/>
  </p:normalViewPr>
  <p:slideViewPr>
    <p:cSldViewPr snapToGrid="0">
      <p:cViewPr varScale="1">
        <p:scale>
          <a:sx n="54" d="100"/>
          <a:sy n="54" d="100"/>
        </p:scale>
        <p:origin x="102"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A6A7FF-58A1-4D04-AB46-C77227D39390}"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51910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6A7FF-58A1-4D04-AB46-C77227D39390}"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94450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6A7FF-58A1-4D04-AB46-C77227D39390}"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1201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6A7FF-58A1-4D04-AB46-C77227D39390}"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23895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6A7FF-58A1-4D04-AB46-C77227D39390}"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37620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A6A7FF-58A1-4D04-AB46-C77227D39390}" type="datetimeFigureOut">
              <a:rPr lang="en-GB" smtClean="0"/>
              <a:t>18/01/2016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424373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A6A7FF-58A1-4D04-AB46-C77227D39390}" type="datetimeFigureOut">
              <a:rPr lang="en-GB" smtClean="0"/>
              <a:t>18/01/2016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122511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A6A7FF-58A1-4D04-AB46-C77227D39390}" type="datetimeFigureOut">
              <a:rPr lang="en-GB" smtClean="0"/>
              <a:t>18/01/2016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298734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6A7FF-58A1-4D04-AB46-C77227D39390}" type="datetimeFigureOut">
              <a:rPr lang="en-GB" smtClean="0"/>
              <a:t>18/01/2016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9128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6A7FF-58A1-4D04-AB46-C77227D39390}" type="datetimeFigureOut">
              <a:rPr lang="en-GB" smtClean="0"/>
              <a:t>18/01/2016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329555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6A7FF-58A1-4D04-AB46-C77227D39390}" type="datetimeFigureOut">
              <a:rPr lang="en-GB" smtClean="0"/>
              <a:t>18/01/2016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5C3EB-776C-404C-A0E7-DF29502B3992}" type="slidenum">
              <a:rPr lang="en-GB" smtClean="0"/>
              <a:t>‹#›</a:t>
            </a:fld>
            <a:endParaRPr lang="en-GB"/>
          </a:p>
        </p:txBody>
      </p:sp>
    </p:spTree>
    <p:extLst>
      <p:ext uri="{BB962C8B-B14F-4D97-AF65-F5344CB8AC3E}">
        <p14:creationId xmlns:p14="http://schemas.microsoft.com/office/powerpoint/2010/main" val="266618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6A7FF-58A1-4D04-AB46-C77227D39390}" type="datetimeFigureOut">
              <a:rPr lang="en-GB" smtClean="0"/>
              <a:t>18/01/2016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5C3EB-776C-404C-A0E7-DF29502B3992}" type="slidenum">
              <a:rPr lang="en-GB" smtClean="0"/>
              <a:t>‹#›</a:t>
            </a:fld>
            <a:endParaRPr lang="en-GB"/>
          </a:p>
        </p:txBody>
      </p:sp>
    </p:spTree>
    <p:extLst>
      <p:ext uri="{BB962C8B-B14F-4D97-AF65-F5344CB8AC3E}">
        <p14:creationId xmlns:p14="http://schemas.microsoft.com/office/powerpoint/2010/main" val="404248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78623"/>
          </a:xfrm>
          <a:prstGeom prst="rect">
            <a:avLst/>
          </a:prstGeom>
        </p:spPr>
      </p:pic>
      <p:sp>
        <p:nvSpPr>
          <p:cNvPr id="2" name="Title 1"/>
          <p:cNvSpPr>
            <a:spLocks noGrp="1"/>
          </p:cNvSpPr>
          <p:nvPr>
            <p:ph type="ctrTitle"/>
          </p:nvPr>
        </p:nvSpPr>
        <p:spPr>
          <a:xfrm>
            <a:off x="1685109" y="1449569"/>
            <a:ext cx="8447314" cy="2387600"/>
          </a:xfrm>
        </p:spPr>
        <p:txBody>
          <a:bodyPr>
            <a:noAutofit/>
          </a:bodyPr>
          <a:lstStyle/>
          <a:p>
            <a:r>
              <a:rPr lang="en-GB" sz="8000" b="1" dirty="0" smtClean="0">
                <a:solidFill>
                  <a:schemeClr val="accent1">
                    <a:lumMod val="75000"/>
                  </a:schemeClr>
                </a:solidFill>
              </a:rPr>
              <a:t>A day in the life of our school library.</a:t>
            </a:r>
            <a:endParaRPr lang="en-GB" sz="8000" b="1" dirty="0">
              <a:solidFill>
                <a:schemeClr val="accent1">
                  <a:lumMod val="75000"/>
                </a:schemeClr>
              </a:solidFill>
            </a:endParaRPr>
          </a:p>
        </p:txBody>
      </p:sp>
      <p:sp>
        <p:nvSpPr>
          <p:cNvPr id="3" name="Subtitle 2"/>
          <p:cNvSpPr>
            <a:spLocks noGrp="1"/>
          </p:cNvSpPr>
          <p:nvPr>
            <p:ph type="subTitle" idx="1"/>
          </p:nvPr>
        </p:nvSpPr>
        <p:spPr/>
        <p:txBody>
          <a:bodyPr/>
          <a:lstStyle/>
          <a:p>
            <a:endParaRPr lang="en-GB" dirty="0" smtClean="0"/>
          </a:p>
          <a:p>
            <a:r>
              <a:rPr lang="en-GB" sz="4400" dirty="0" smtClean="0">
                <a:solidFill>
                  <a:srgbClr val="00B0F0"/>
                </a:solidFill>
              </a:rPr>
              <a:t>By Mrs Wells</a:t>
            </a:r>
            <a:endParaRPr lang="en-GB" sz="4400" dirty="0">
              <a:solidFill>
                <a:srgbClr val="00B0F0"/>
              </a:solidFill>
            </a:endParaRPr>
          </a:p>
        </p:txBody>
      </p:sp>
    </p:spTree>
    <p:extLst>
      <p:ext uri="{BB962C8B-B14F-4D97-AF65-F5344CB8AC3E}">
        <p14:creationId xmlns:p14="http://schemas.microsoft.com/office/powerpoint/2010/main" val="113829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9782" y="195942"/>
            <a:ext cx="11312435" cy="3231654"/>
          </a:xfrm>
          <a:prstGeom prst="rect">
            <a:avLst/>
          </a:prstGeom>
          <a:noFill/>
        </p:spPr>
        <p:txBody>
          <a:bodyPr wrap="square" rtlCol="0">
            <a:spAutoFit/>
          </a:bodyPr>
          <a:lstStyle/>
          <a:p>
            <a:r>
              <a:rPr lang="en-GB" sz="2800" b="1" dirty="0" smtClean="0">
                <a:solidFill>
                  <a:srgbClr val="002060"/>
                </a:solidFill>
              </a:rPr>
              <a:t>There are hundreds of thousands of children currently fleeing conflict.  They leave carrying only a handful of possessions, not knowing if they will ever see their home again.</a:t>
            </a:r>
          </a:p>
          <a:p>
            <a:r>
              <a:rPr lang="en-GB" sz="2800" b="1" dirty="0" smtClean="0">
                <a:solidFill>
                  <a:srgbClr val="002060"/>
                </a:solidFill>
              </a:rPr>
              <a:t>All they want is a normal life, food, shelter, an education and books to enjoy and learn from.  </a:t>
            </a:r>
          </a:p>
          <a:p>
            <a:pPr lvl="0"/>
            <a:r>
              <a:rPr lang="en-GB" sz="3200" b="1" dirty="0">
                <a:solidFill>
                  <a:srgbClr val="0070C0"/>
                </a:solidFill>
              </a:rPr>
              <a:t>We have a lot to be thankful for!  </a:t>
            </a:r>
          </a:p>
          <a:p>
            <a:endParaRPr lang="en-GB" sz="2800" b="1" dirty="0">
              <a:solidFill>
                <a:srgbClr val="002060"/>
              </a:solidFill>
            </a:endParaRPr>
          </a:p>
        </p:txBody>
      </p:sp>
      <p:sp>
        <p:nvSpPr>
          <p:cNvPr id="4" name="TextBox 3"/>
          <p:cNvSpPr txBox="1"/>
          <p:nvPr/>
        </p:nvSpPr>
        <p:spPr>
          <a:xfrm>
            <a:off x="6901542" y="2338165"/>
            <a:ext cx="5290457" cy="3477875"/>
          </a:xfrm>
          <a:prstGeom prst="rect">
            <a:avLst/>
          </a:prstGeom>
          <a:noFill/>
        </p:spPr>
        <p:txBody>
          <a:bodyPr wrap="square" rtlCol="0">
            <a:spAutoFit/>
          </a:bodyPr>
          <a:lstStyle/>
          <a:p>
            <a:endParaRPr lang="en-GB" sz="2800" b="1" dirty="0">
              <a:solidFill>
                <a:srgbClr val="FF0000"/>
              </a:solidFill>
            </a:endParaRPr>
          </a:p>
          <a:p>
            <a:r>
              <a:rPr lang="en-GB" sz="3200" b="1" dirty="0" smtClean="0">
                <a:solidFill>
                  <a:srgbClr val="FF0000"/>
                </a:solidFill>
              </a:rPr>
              <a:t>The library is there to allow you to borrow books that will hopefully inspire you to read and develop as individuals.  Be thankful and treat them with respect.</a:t>
            </a:r>
            <a:endParaRPr lang="en-GB" sz="3200" b="1" dirty="0">
              <a:solidFill>
                <a:srgbClr val="FF0000"/>
              </a:solidFill>
            </a:endParaRPr>
          </a:p>
        </p:txBody>
      </p:sp>
    </p:spTree>
    <p:extLst>
      <p:ext uri="{BB962C8B-B14F-4D97-AF65-F5344CB8AC3E}">
        <p14:creationId xmlns:p14="http://schemas.microsoft.com/office/powerpoint/2010/main" val="409934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izbedor.files.wordpress.com/2015/08/white-team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54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2671" y="2103898"/>
            <a:ext cx="4114800" cy="2677656"/>
          </a:xfrm>
          <a:prstGeom prst="rect">
            <a:avLst/>
          </a:prstGeom>
          <a:noFill/>
        </p:spPr>
        <p:txBody>
          <a:bodyPr wrap="square" rtlCol="0">
            <a:spAutoFit/>
          </a:bodyPr>
          <a:lstStyle/>
          <a:p>
            <a:pPr algn="ctr"/>
            <a:r>
              <a:rPr lang="en-GB" sz="2800" b="1" dirty="0" smtClean="0">
                <a:solidFill>
                  <a:schemeClr val="accent6">
                    <a:lumMod val="50000"/>
                  </a:schemeClr>
                </a:solidFill>
              </a:rPr>
              <a:t>All libraries work on TRUST with its staff and users working as a team.  What sort of things do libraries trust its users with?  </a:t>
            </a:r>
            <a:endParaRPr lang="en-GB" sz="2800" b="1" dirty="0">
              <a:solidFill>
                <a:schemeClr val="accent6">
                  <a:lumMod val="50000"/>
                </a:schemeClr>
              </a:solidFill>
            </a:endParaRPr>
          </a:p>
        </p:txBody>
      </p:sp>
      <p:sp>
        <p:nvSpPr>
          <p:cNvPr id="3" name="TextBox 2"/>
          <p:cNvSpPr txBox="1"/>
          <p:nvPr/>
        </p:nvSpPr>
        <p:spPr>
          <a:xfrm>
            <a:off x="1338943" y="0"/>
            <a:ext cx="1894113" cy="830997"/>
          </a:xfrm>
          <a:prstGeom prst="rect">
            <a:avLst/>
          </a:prstGeom>
          <a:noFill/>
        </p:spPr>
        <p:txBody>
          <a:bodyPr wrap="square" rtlCol="0">
            <a:spAutoFit/>
          </a:bodyPr>
          <a:lstStyle/>
          <a:p>
            <a:pPr algn="ctr"/>
            <a:r>
              <a:rPr lang="en-GB" sz="2400" b="1" dirty="0" smtClean="0">
                <a:solidFill>
                  <a:srgbClr val="0070C0"/>
                </a:solidFill>
              </a:rPr>
              <a:t>Keep the shelves tidy.</a:t>
            </a:r>
            <a:endParaRPr lang="en-GB" sz="2400" b="1" dirty="0">
              <a:solidFill>
                <a:srgbClr val="0070C0"/>
              </a:solidFill>
            </a:endParaRPr>
          </a:p>
        </p:txBody>
      </p:sp>
      <p:sp>
        <p:nvSpPr>
          <p:cNvPr id="5" name="TextBox 4"/>
          <p:cNvSpPr txBox="1"/>
          <p:nvPr/>
        </p:nvSpPr>
        <p:spPr>
          <a:xfrm>
            <a:off x="8450035" y="5753100"/>
            <a:ext cx="2215244" cy="830997"/>
          </a:xfrm>
          <a:prstGeom prst="rect">
            <a:avLst/>
          </a:prstGeom>
          <a:noFill/>
        </p:spPr>
        <p:txBody>
          <a:bodyPr wrap="square" rtlCol="0">
            <a:spAutoFit/>
          </a:bodyPr>
          <a:lstStyle/>
          <a:p>
            <a:pPr algn="ctr"/>
            <a:r>
              <a:rPr lang="en-GB" sz="2400" b="1" dirty="0" smtClean="0">
                <a:solidFill>
                  <a:srgbClr val="7030A0"/>
                </a:solidFill>
              </a:rPr>
              <a:t>Treat the books with respect.</a:t>
            </a:r>
            <a:endParaRPr lang="en-GB" sz="2400" b="1" dirty="0">
              <a:solidFill>
                <a:srgbClr val="7030A0"/>
              </a:solidFill>
            </a:endParaRPr>
          </a:p>
        </p:txBody>
      </p:sp>
      <p:sp>
        <p:nvSpPr>
          <p:cNvPr id="6" name="TextBox 5"/>
          <p:cNvSpPr txBox="1"/>
          <p:nvPr/>
        </p:nvSpPr>
        <p:spPr>
          <a:xfrm>
            <a:off x="9394372" y="1230770"/>
            <a:ext cx="2541814" cy="1200329"/>
          </a:xfrm>
          <a:prstGeom prst="rect">
            <a:avLst/>
          </a:prstGeom>
          <a:noFill/>
        </p:spPr>
        <p:txBody>
          <a:bodyPr wrap="square" rtlCol="0">
            <a:spAutoFit/>
          </a:bodyPr>
          <a:lstStyle/>
          <a:p>
            <a:pPr algn="ctr"/>
            <a:r>
              <a:rPr lang="en-GB" sz="2400" b="1" dirty="0" smtClean="0">
                <a:solidFill>
                  <a:srgbClr val="FF0000"/>
                </a:solidFill>
              </a:rPr>
              <a:t>Make sure other users use the library properly.</a:t>
            </a:r>
            <a:endParaRPr lang="en-GB" sz="2400" b="1" dirty="0">
              <a:solidFill>
                <a:srgbClr val="FF0000"/>
              </a:solidFill>
            </a:endParaRPr>
          </a:p>
        </p:txBody>
      </p:sp>
      <p:sp>
        <p:nvSpPr>
          <p:cNvPr id="7" name="TextBox 6"/>
          <p:cNvSpPr txBox="1"/>
          <p:nvPr/>
        </p:nvSpPr>
        <p:spPr>
          <a:xfrm>
            <a:off x="-54430" y="1911850"/>
            <a:ext cx="1600200" cy="1569660"/>
          </a:xfrm>
          <a:prstGeom prst="rect">
            <a:avLst/>
          </a:prstGeom>
          <a:noFill/>
        </p:spPr>
        <p:txBody>
          <a:bodyPr wrap="square" rtlCol="0">
            <a:spAutoFit/>
          </a:bodyPr>
          <a:lstStyle/>
          <a:p>
            <a:pPr algn="ctr"/>
            <a:r>
              <a:rPr lang="en-GB" sz="2400" b="1" dirty="0" smtClean="0">
                <a:solidFill>
                  <a:srgbClr val="FFC000"/>
                </a:solidFill>
              </a:rPr>
              <a:t>Put books back in the correct place.</a:t>
            </a:r>
            <a:endParaRPr lang="en-GB" sz="2400" b="1" dirty="0">
              <a:solidFill>
                <a:srgbClr val="FFC000"/>
              </a:solidFill>
            </a:endParaRPr>
          </a:p>
        </p:txBody>
      </p:sp>
      <p:sp>
        <p:nvSpPr>
          <p:cNvPr id="8" name="TextBox 7"/>
          <p:cNvSpPr txBox="1"/>
          <p:nvPr/>
        </p:nvSpPr>
        <p:spPr>
          <a:xfrm>
            <a:off x="48986" y="4922103"/>
            <a:ext cx="2220686" cy="830997"/>
          </a:xfrm>
          <a:prstGeom prst="rect">
            <a:avLst/>
          </a:prstGeom>
          <a:noFill/>
        </p:spPr>
        <p:txBody>
          <a:bodyPr wrap="square" rtlCol="0">
            <a:spAutoFit/>
          </a:bodyPr>
          <a:lstStyle/>
          <a:p>
            <a:pPr algn="ctr"/>
            <a:r>
              <a:rPr lang="en-GB" sz="2400" b="1" dirty="0" smtClean="0">
                <a:solidFill>
                  <a:srgbClr val="002060"/>
                </a:solidFill>
              </a:rPr>
              <a:t>Ask questions if you’re not sure.</a:t>
            </a:r>
            <a:endParaRPr lang="en-GB" sz="2400" b="1" dirty="0">
              <a:solidFill>
                <a:srgbClr val="002060"/>
              </a:solidFill>
            </a:endParaRPr>
          </a:p>
        </p:txBody>
      </p:sp>
    </p:spTree>
    <p:extLst>
      <p:ext uri="{BB962C8B-B14F-4D97-AF65-F5344CB8AC3E}">
        <p14:creationId xmlns:p14="http://schemas.microsoft.com/office/powerpoint/2010/main" val="28233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34" y="404443"/>
            <a:ext cx="4676921" cy="2778369"/>
          </a:xfrm>
          <a:prstGeom prst="rect">
            <a:avLst/>
          </a:prstGeom>
        </p:spPr>
      </p:pic>
      <p:sp>
        <p:nvSpPr>
          <p:cNvPr id="3" name="TextBox 2"/>
          <p:cNvSpPr txBox="1"/>
          <p:nvPr/>
        </p:nvSpPr>
        <p:spPr>
          <a:xfrm>
            <a:off x="5579089" y="615231"/>
            <a:ext cx="5745774" cy="1384995"/>
          </a:xfrm>
          <a:prstGeom prst="rect">
            <a:avLst/>
          </a:prstGeom>
          <a:noFill/>
        </p:spPr>
        <p:txBody>
          <a:bodyPr wrap="square" rtlCol="0">
            <a:spAutoFit/>
          </a:bodyPr>
          <a:lstStyle/>
          <a:p>
            <a:pPr algn="ctr"/>
            <a:r>
              <a:rPr lang="en-GB" sz="2800" b="1" dirty="0"/>
              <a:t>Record Breakers</a:t>
            </a:r>
            <a:br>
              <a:rPr lang="en-GB" sz="2800" b="1" dirty="0"/>
            </a:br>
            <a:r>
              <a:rPr lang="en-GB" sz="2800" b="1" dirty="0" smtClean="0"/>
              <a:t>From </a:t>
            </a:r>
            <a:r>
              <a:rPr lang="en-GB" sz="2800" b="1" dirty="0"/>
              <a:t>11</a:t>
            </a:r>
            <a:r>
              <a:rPr lang="en-GB" sz="2800" b="1" baseline="30000" dirty="0"/>
              <a:t>th</a:t>
            </a:r>
            <a:r>
              <a:rPr lang="en-GB" sz="2800" b="1" dirty="0"/>
              <a:t> July - 5th September 2015</a:t>
            </a:r>
            <a:br>
              <a:rPr lang="en-GB" sz="2800" b="1" dirty="0"/>
            </a:br>
            <a:r>
              <a:rPr lang="en-GB" sz="2800" b="1" dirty="0"/>
              <a:t>For 4-12 year olds</a:t>
            </a:r>
            <a:endParaRPr lang="en-GB" sz="2800" dirty="0"/>
          </a:p>
        </p:txBody>
      </p:sp>
      <p:sp>
        <p:nvSpPr>
          <p:cNvPr id="4" name="TextBox 3"/>
          <p:cNvSpPr txBox="1"/>
          <p:nvPr/>
        </p:nvSpPr>
        <p:spPr>
          <a:xfrm>
            <a:off x="356087" y="3692769"/>
            <a:ext cx="4676921" cy="2062103"/>
          </a:xfrm>
          <a:prstGeom prst="rect">
            <a:avLst/>
          </a:prstGeom>
          <a:noFill/>
        </p:spPr>
        <p:txBody>
          <a:bodyPr wrap="square" rtlCol="0">
            <a:spAutoFit/>
          </a:bodyPr>
          <a:lstStyle/>
          <a:p>
            <a:r>
              <a:rPr lang="en-GB" sz="3200" dirty="0" smtClean="0"/>
              <a:t>We had 48 children complete the challenge out of a total of 306 pupils in school.</a:t>
            </a:r>
            <a:endParaRPr lang="en-GB" sz="3200" dirty="0"/>
          </a:p>
        </p:txBody>
      </p:sp>
      <p:sp>
        <p:nvSpPr>
          <p:cNvPr id="5" name="TextBox 4"/>
          <p:cNvSpPr txBox="1"/>
          <p:nvPr/>
        </p:nvSpPr>
        <p:spPr>
          <a:xfrm>
            <a:off x="5041800" y="5290744"/>
            <a:ext cx="6820351" cy="830997"/>
          </a:xfrm>
          <a:prstGeom prst="rect">
            <a:avLst/>
          </a:prstGeom>
          <a:noFill/>
        </p:spPr>
        <p:txBody>
          <a:bodyPr wrap="square" rtlCol="0">
            <a:spAutoFit/>
          </a:bodyPr>
          <a:lstStyle/>
          <a:p>
            <a:pPr algn="ctr"/>
            <a:r>
              <a:rPr lang="en-GB" sz="2400" b="1" dirty="0" smtClean="0"/>
              <a:t>We had 15% of our school complete the challenge.  If we had 62 finishers we would have come third.  </a:t>
            </a: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492" y="2310280"/>
            <a:ext cx="5815371" cy="2764977"/>
          </a:xfrm>
          <a:prstGeom prst="rect">
            <a:avLst/>
          </a:prstGeom>
        </p:spPr>
      </p:pic>
      <p:sp>
        <p:nvSpPr>
          <p:cNvPr id="7" name="TextBox 6"/>
          <p:cNvSpPr txBox="1"/>
          <p:nvPr/>
        </p:nvSpPr>
        <p:spPr>
          <a:xfrm>
            <a:off x="5437455" y="3544281"/>
            <a:ext cx="2088760" cy="1384995"/>
          </a:xfrm>
          <a:prstGeom prst="rect">
            <a:avLst/>
          </a:prstGeom>
          <a:noFill/>
        </p:spPr>
        <p:txBody>
          <a:bodyPr wrap="square" rtlCol="0">
            <a:spAutoFit/>
          </a:bodyPr>
          <a:lstStyle/>
          <a:p>
            <a:pPr algn="ctr"/>
            <a:r>
              <a:rPr lang="en-GB" sz="2800" b="1" dirty="0" smtClean="0"/>
              <a:t>Westfield Juniors</a:t>
            </a:r>
          </a:p>
          <a:p>
            <a:pPr algn="ctr"/>
            <a:r>
              <a:rPr lang="en-GB" sz="2800" b="1" dirty="0" smtClean="0"/>
              <a:t>24%</a:t>
            </a:r>
            <a:endParaRPr lang="en-GB" sz="2800" b="1" dirty="0"/>
          </a:p>
        </p:txBody>
      </p:sp>
      <p:sp>
        <p:nvSpPr>
          <p:cNvPr id="8" name="TextBox 7"/>
          <p:cNvSpPr txBox="1"/>
          <p:nvPr/>
        </p:nvSpPr>
        <p:spPr>
          <a:xfrm>
            <a:off x="7221781" y="3544280"/>
            <a:ext cx="2391508" cy="1384995"/>
          </a:xfrm>
          <a:prstGeom prst="rect">
            <a:avLst/>
          </a:prstGeom>
          <a:noFill/>
        </p:spPr>
        <p:txBody>
          <a:bodyPr wrap="square" rtlCol="0">
            <a:spAutoFit/>
          </a:bodyPr>
          <a:lstStyle/>
          <a:p>
            <a:pPr algn="ctr"/>
            <a:r>
              <a:rPr lang="en-GB" sz="2800" b="1" dirty="0" smtClean="0"/>
              <a:t>St </a:t>
            </a:r>
            <a:r>
              <a:rPr lang="en-GB" sz="2800" b="1" dirty="0" err="1" smtClean="0"/>
              <a:t>Margarets</a:t>
            </a:r>
            <a:endParaRPr lang="en-GB" sz="2800" b="1" dirty="0" smtClean="0"/>
          </a:p>
          <a:p>
            <a:pPr algn="ctr"/>
            <a:r>
              <a:rPr lang="en-GB" sz="2800" b="1" dirty="0" smtClean="0"/>
              <a:t>Stoke Golding</a:t>
            </a:r>
          </a:p>
          <a:p>
            <a:pPr algn="ctr"/>
            <a:r>
              <a:rPr lang="en-GB" sz="2800" b="1" dirty="0" smtClean="0"/>
              <a:t>52%</a:t>
            </a:r>
            <a:endParaRPr lang="en-GB" sz="2800" b="1" dirty="0"/>
          </a:p>
        </p:txBody>
      </p:sp>
      <p:sp>
        <p:nvSpPr>
          <p:cNvPr id="9" name="TextBox 8"/>
          <p:cNvSpPr txBox="1"/>
          <p:nvPr/>
        </p:nvSpPr>
        <p:spPr>
          <a:xfrm>
            <a:off x="9238504" y="3544280"/>
            <a:ext cx="2281899" cy="1384995"/>
          </a:xfrm>
          <a:prstGeom prst="rect">
            <a:avLst/>
          </a:prstGeom>
          <a:noFill/>
        </p:spPr>
        <p:txBody>
          <a:bodyPr wrap="square" rtlCol="0">
            <a:spAutoFit/>
          </a:bodyPr>
          <a:lstStyle/>
          <a:p>
            <a:pPr algn="ctr"/>
            <a:r>
              <a:rPr lang="en-GB" sz="2800" b="1" dirty="0" smtClean="0"/>
              <a:t>Battling Brook</a:t>
            </a:r>
          </a:p>
          <a:p>
            <a:pPr algn="ctr"/>
            <a:r>
              <a:rPr lang="en-GB" sz="2800" b="1" dirty="0" smtClean="0"/>
              <a:t>19%</a:t>
            </a:r>
            <a:endParaRPr lang="en-GB" sz="2800" b="1" dirty="0"/>
          </a:p>
        </p:txBody>
      </p:sp>
    </p:spTree>
    <p:extLst>
      <p:ext uri="{BB962C8B-B14F-4D97-AF65-F5344CB8AC3E}">
        <p14:creationId xmlns:p14="http://schemas.microsoft.com/office/powerpoint/2010/main" val="339865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adingagency.org.uk/children/Read%20for%20my%20sch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261" y="246323"/>
            <a:ext cx="4122510" cy="1841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90212" y="585119"/>
            <a:ext cx="3977640" cy="1677382"/>
          </a:xfrm>
          <a:prstGeom prst="rect">
            <a:avLst/>
          </a:prstGeom>
          <a:noFill/>
        </p:spPr>
        <p:txBody>
          <a:bodyPr wrap="square" rtlCol="0">
            <a:spAutoFit/>
          </a:bodyPr>
          <a:lstStyle/>
          <a:p>
            <a:pPr algn="ctr"/>
            <a:r>
              <a:rPr lang="en-GB" sz="2800" b="1" dirty="0">
                <a:solidFill>
                  <a:schemeClr val="accent1"/>
                </a:solidFill>
              </a:rPr>
              <a:t>18 January to 15 April </a:t>
            </a:r>
            <a:r>
              <a:rPr lang="en-GB" sz="7500" b="1" dirty="0" smtClean="0">
                <a:solidFill>
                  <a:srgbClr val="FF0000"/>
                </a:solidFill>
              </a:rPr>
              <a:t>2016</a:t>
            </a:r>
            <a:endParaRPr lang="en-GB" sz="7500" b="1" dirty="0">
              <a:solidFill>
                <a:srgbClr val="FF0000"/>
              </a:solidFill>
            </a:endParaRPr>
          </a:p>
        </p:txBody>
      </p:sp>
      <p:sp>
        <p:nvSpPr>
          <p:cNvPr id="4" name="TextBox 3"/>
          <p:cNvSpPr txBox="1"/>
          <p:nvPr/>
        </p:nvSpPr>
        <p:spPr>
          <a:xfrm>
            <a:off x="641123" y="2280347"/>
            <a:ext cx="10727872" cy="4524315"/>
          </a:xfrm>
          <a:prstGeom prst="rect">
            <a:avLst/>
          </a:prstGeom>
          <a:noFill/>
        </p:spPr>
        <p:txBody>
          <a:bodyPr wrap="square" rtlCol="0">
            <a:spAutoFit/>
          </a:bodyPr>
          <a:lstStyle/>
          <a:p>
            <a:pPr algn="ctr"/>
            <a:r>
              <a:rPr lang="en-GB" sz="2400" b="1" dirty="0" smtClean="0">
                <a:solidFill>
                  <a:srgbClr val="FF0000"/>
                </a:solidFill>
              </a:rPr>
              <a:t>Last year we read 3580 books last year, average of 20.1 books per child</a:t>
            </a:r>
            <a:endParaRPr lang="en-GB" sz="2400" b="1" dirty="0">
              <a:solidFill>
                <a:srgbClr val="FF0000"/>
              </a:solidFill>
            </a:endParaRPr>
          </a:p>
          <a:p>
            <a:pPr algn="ctr"/>
            <a:endParaRPr lang="en-GB" sz="2400" b="1" dirty="0" smtClean="0">
              <a:solidFill>
                <a:srgbClr val="FF0000"/>
              </a:solidFill>
            </a:endParaRPr>
          </a:p>
          <a:p>
            <a:r>
              <a:rPr lang="en-GB" sz="2400" b="1" dirty="0" smtClean="0">
                <a:solidFill>
                  <a:schemeClr val="accent1"/>
                </a:solidFill>
              </a:rPr>
              <a:t>There are school prizes to be won as well as individual and class prizes.</a:t>
            </a:r>
          </a:p>
          <a:p>
            <a:endParaRPr lang="en-GB" sz="2400" b="1" dirty="0">
              <a:solidFill>
                <a:schemeClr val="accent1"/>
              </a:solidFill>
            </a:endParaRPr>
          </a:p>
          <a:p>
            <a:r>
              <a:rPr lang="en-GB" sz="2400" b="1" dirty="0" smtClean="0">
                <a:solidFill>
                  <a:schemeClr val="accent1"/>
                </a:solidFill>
              </a:rPr>
              <a:t>All of KS2 have been allocated a log in and password, letter to go out in the next few days. </a:t>
            </a:r>
          </a:p>
          <a:p>
            <a:endParaRPr lang="en-GB" sz="2400" b="1" dirty="0">
              <a:solidFill>
                <a:schemeClr val="accent1"/>
              </a:solidFill>
            </a:endParaRPr>
          </a:p>
          <a:p>
            <a:r>
              <a:rPr lang="en-GB" sz="2400" b="1" dirty="0" smtClean="0">
                <a:solidFill>
                  <a:schemeClr val="accent1"/>
                </a:solidFill>
              </a:rPr>
              <a:t>You must only log on books you have finished reading </a:t>
            </a:r>
            <a:r>
              <a:rPr lang="en-GB" sz="2400" b="1" dirty="0" err="1" smtClean="0">
                <a:solidFill>
                  <a:schemeClr val="accent1"/>
                </a:solidFill>
              </a:rPr>
              <a:t>fromtoday</a:t>
            </a:r>
            <a:r>
              <a:rPr lang="en-GB" sz="2400" b="1" dirty="0" smtClean="0">
                <a:solidFill>
                  <a:schemeClr val="accent1"/>
                </a:solidFill>
              </a:rPr>
              <a:t>!  Books are available on line to read and should work on more devices this year!!</a:t>
            </a:r>
          </a:p>
          <a:p>
            <a:endParaRPr lang="en-GB" sz="2400" b="1" dirty="0">
              <a:solidFill>
                <a:schemeClr val="accent1"/>
              </a:solidFill>
            </a:endParaRPr>
          </a:p>
          <a:p>
            <a:r>
              <a:rPr lang="en-GB" sz="2400" b="1" dirty="0" smtClean="0">
                <a:solidFill>
                  <a:schemeClr val="accent1"/>
                </a:solidFill>
              </a:rPr>
              <a:t>We will run a separate competition towards the end of the competition for KS1 – details to follow.</a:t>
            </a:r>
            <a:endParaRPr lang="en-GB" sz="2400" b="1" dirty="0">
              <a:solidFill>
                <a:schemeClr val="accent1"/>
              </a:solidFill>
            </a:endParaRPr>
          </a:p>
        </p:txBody>
      </p:sp>
    </p:spTree>
    <p:extLst>
      <p:ext uri="{BB962C8B-B14F-4D97-AF65-F5344CB8AC3E}">
        <p14:creationId xmlns:p14="http://schemas.microsoft.com/office/powerpoint/2010/main" val="234994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27" y="327252"/>
            <a:ext cx="11636830" cy="6359939"/>
          </a:xfrm>
          <a:prstGeom prst="rect">
            <a:avLst/>
          </a:prstGeom>
        </p:spPr>
      </p:pic>
      <p:sp>
        <p:nvSpPr>
          <p:cNvPr id="7" name="TextBox 6"/>
          <p:cNvSpPr txBox="1"/>
          <p:nvPr/>
        </p:nvSpPr>
        <p:spPr>
          <a:xfrm>
            <a:off x="1785257" y="1328057"/>
            <a:ext cx="3940629" cy="4524315"/>
          </a:xfrm>
          <a:prstGeom prst="rect">
            <a:avLst/>
          </a:prstGeom>
          <a:noFill/>
        </p:spPr>
        <p:txBody>
          <a:bodyPr wrap="square" rtlCol="0">
            <a:spAutoFit/>
          </a:bodyPr>
          <a:lstStyle/>
          <a:p>
            <a:r>
              <a:rPr lang="en-GB" dirty="0" smtClean="0">
                <a:latin typeface="Lucida Handwriting" panose="03010101010101010101" pitchFamily="66" charset="0"/>
              </a:rPr>
              <a:t>Once upon a time there was a school librarian called Mrs Wells.</a:t>
            </a:r>
          </a:p>
          <a:p>
            <a:endParaRPr lang="en-GB" dirty="0">
              <a:latin typeface="Lucida Handwriting" panose="03010101010101010101" pitchFamily="66" charset="0"/>
            </a:endParaRPr>
          </a:p>
          <a:p>
            <a:r>
              <a:rPr lang="en-GB" dirty="0" smtClean="0">
                <a:latin typeface="Lucida Handwriting" panose="03010101010101010101" pitchFamily="66" charset="0"/>
              </a:rPr>
              <a:t>Every Monday she entered the library ready to stamp new books to put on the shelves.  She often imagined all the children who borrowed the books, sitting in class, being whisked away on amazing adventures.</a:t>
            </a:r>
          </a:p>
          <a:p>
            <a:endParaRPr lang="en-GB" dirty="0">
              <a:latin typeface="Lucida Handwriting" panose="03010101010101010101" pitchFamily="66" charset="0"/>
            </a:endParaRPr>
          </a:p>
          <a:p>
            <a:r>
              <a:rPr lang="en-GB" dirty="0" smtClean="0">
                <a:latin typeface="Lucida Handwriting" panose="03010101010101010101" pitchFamily="66" charset="0"/>
              </a:rPr>
              <a:t>Then one day…</a:t>
            </a:r>
          </a:p>
          <a:p>
            <a:endParaRPr lang="en-GB" dirty="0"/>
          </a:p>
          <a:p>
            <a:endParaRPr lang="en-GB" dirty="0"/>
          </a:p>
        </p:txBody>
      </p:sp>
      <p:sp>
        <p:nvSpPr>
          <p:cNvPr id="8" name="TextBox 7"/>
          <p:cNvSpPr txBox="1"/>
          <p:nvPr/>
        </p:nvSpPr>
        <p:spPr>
          <a:xfrm>
            <a:off x="8643257" y="4985657"/>
            <a:ext cx="2286001" cy="646331"/>
          </a:xfrm>
          <a:prstGeom prst="rect">
            <a:avLst/>
          </a:prstGeom>
          <a:noFill/>
        </p:spPr>
        <p:txBody>
          <a:bodyPr wrap="square" rtlCol="0">
            <a:spAutoFit/>
          </a:bodyPr>
          <a:lstStyle/>
          <a:p>
            <a:r>
              <a:rPr lang="en-GB" b="1" dirty="0">
                <a:latin typeface="Lucida Handwriting" panose="03010101010101010101" pitchFamily="66" charset="0"/>
              </a:rPr>
              <a:t>h</a:t>
            </a:r>
            <a:r>
              <a:rPr lang="en-GB" b="1" dirty="0" smtClean="0">
                <a:latin typeface="Lucida Handwriting" panose="03010101010101010101" pitchFamily="66" charset="0"/>
              </a:rPr>
              <a:t>orror strikes!</a:t>
            </a:r>
            <a:endParaRPr lang="en-GB" b="1" dirty="0">
              <a:latin typeface="Lucida Handwriting" panose="03010101010101010101" pitchFamily="66" charset="0"/>
            </a:endParaRPr>
          </a:p>
          <a:p>
            <a:endParaRPr lang="en-GB" dirty="0"/>
          </a:p>
        </p:txBody>
      </p:sp>
      <p:sp>
        <p:nvSpPr>
          <p:cNvPr id="2" name="Explosion 1 1"/>
          <p:cNvSpPr/>
          <p:nvPr/>
        </p:nvSpPr>
        <p:spPr>
          <a:xfrm>
            <a:off x="6418384" y="826478"/>
            <a:ext cx="4198815" cy="4558322"/>
          </a:xfrm>
          <a:prstGeom prst="irregularSeal1">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29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7" y="327252"/>
            <a:ext cx="11636830" cy="6359939"/>
          </a:xfrm>
          <a:prstGeom prst="rect">
            <a:avLst/>
          </a:prstGeom>
        </p:spPr>
      </p:pic>
      <p:sp>
        <p:nvSpPr>
          <p:cNvPr id="3" name="TextBox 2"/>
          <p:cNvSpPr txBox="1"/>
          <p:nvPr/>
        </p:nvSpPr>
        <p:spPr>
          <a:xfrm>
            <a:off x="1719942" y="1062445"/>
            <a:ext cx="3940629" cy="646331"/>
          </a:xfrm>
          <a:prstGeom prst="rect">
            <a:avLst/>
          </a:prstGeom>
          <a:noFill/>
        </p:spPr>
        <p:txBody>
          <a:bodyPr wrap="square" rtlCol="0">
            <a:spAutoFit/>
          </a:bodyPr>
          <a:lstStyle/>
          <a:p>
            <a:r>
              <a:rPr lang="en-GB" dirty="0" smtClean="0">
                <a:latin typeface="Lucida Handwriting" panose="03010101010101010101" pitchFamily="66" charset="0"/>
              </a:rPr>
              <a:t>She walks into the library to find this:</a:t>
            </a:r>
            <a:endParaRPr lang="en-GB" dirty="0">
              <a:latin typeface="Lucida Handwriting" panose="03010101010101010101"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305" y="1708776"/>
            <a:ext cx="3901440" cy="29260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3071" y="2159820"/>
            <a:ext cx="3805645" cy="2854234"/>
          </a:xfrm>
          <a:prstGeom prst="rect">
            <a:avLst/>
          </a:prstGeom>
        </p:spPr>
      </p:pic>
      <p:sp>
        <p:nvSpPr>
          <p:cNvPr id="8" name="TextBox 7"/>
          <p:cNvSpPr txBox="1"/>
          <p:nvPr/>
        </p:nvSpPr>
        <p:spPr>
          <a:xfrm>
            <a:off x="1719942" y="4634856"/>
            <a:ext cx="4328160" cy="923330"/>
          </a:xfrm>
          <a:prstGeom prst="rect">
            <a:avLst/>
          </a:prstGeom>
          <a:noFill/>
        </p:spPr>
        <p:txBody>
          <a:bodyPr wrap="square" rtlCol="0">
            <a:spAutoFit/>
          </a:bodyPr>
          <a:lstStyle/>
          <a:p>
            <a:r>
              <a:rPr lang="en-GB" dirty="0" smtClean="0">
                <a:latin typeface="Lucida Handwriting" panose="03010101010101010101" pitchFamily="66" charset="0"/>
              </a:rPr>
              <a:t>Books thrown onto the shelves; a whole shelf of books removed and put on the table;</a:t>
            </a:r>
            <a:endParaRPr lang="en-GB" dirty="0">
              <a:latin typeface="Lucida Handwriting" panose="03010101010101010101" pitchFamily="66" charset="0"/>
            </a:endParaRPr>
          </a:p>
        </p:txBody>
      </p:sp>
      <p:sp>
        <p:nvSpPr>
          <p:cNvPr id="9" name="TextBox 8"/>
          <p:cNvSpPr txBox="1"/>
          <p:nvPr/>
        </p:nvSpPr>
        <p:spPr>
          <a:xfrm>
            <a:off x="6524897" y="963133"/>
            <a:ext cx="4304212" cy="1200329"/>
          </a:xfrm>
          <a:prstGeom prst="rect">
            <a:avLst/>
          </a:prstGeom>
          <a:noFill/>
        </p:spPr>
        <p:txBody>
          <a:bodyPr wrap="square" rtlCol="0">
            <a:spAutoFit/>
          </a:bodyPr>
          <a:lstStyle/>
          <a:p>
            <a:r>
              <a:rPr lang="en-GB" dirty="0">
                <a:latin typeface="Lucida Handwriting" panose="03010101010101010101" pitchFamily="66" charset="0"/>
              </a:rPr>
              <a:t>pages ripped </a:t>
            </a:r>
            <a:r>
              <a:rPr lang="en-GB" dirty="0" smtClean="0">
                <a:latin typeface="Lucida Handwriting" panose="03010101010101010101" pitchFamily="66" charset="0"/>
              </a:rPr>
              <a:t>,books mixed up, and filed under the wrong letter.  The whole place looked like a jumble sale!</a:t>
            </a:r>
            <a:endParaRPr lang="en-GB" dirty="0">
              <a:latin typeface="Lucida Handwriting" panose="03010101010101010101" pitchFamily="66" charset="0"/>
            </a:endParaRPr>
          </a:p>
        </p:txBody>
      </p:sp>
      <p:sp>
        <p:nvSpPr>
          <p:cNvPr id="10" name="TextBox 9"/>
          <p:cNvSpPr txBox="1"/>
          <p:nvPr/>
        </p:nvSpPr>
        <p:spPr>
          <a:xfrm>
            <a:off x="6524897" y="5010412"/>
            <a:ext cx="3981994" cy="369332"/>
          </a:xfrm>
          <a:prstGeom prst="rect">
            <a:avLst/>
          </a:prstGeom>
          <a:noFill/>
        </p:spPr>
        <p:txBody>
          <a:bodyPr wrap="square" rtlCol="0">
            <a:spAutoFit/>
          </a:bodyPr>
          <a:lstStyle/>
          <a:p>
            <a:r>
              <a:rPr lang="en-GB" dirty="0" smtClean="0">
                <a:latin typeface="Lucida Handwriting" panose="03010101010101010101" pitchFamily="66" charset="0"/>
              </a:rPr>
              <a:t>Mrs Wells wept in despair…</a:t>
            </a:r>
            <a:endParaRPr lang="en-GB" dirty="0">
              <a:latin typeface="Lucida Handwriting" panose="03010101010101010101" pitchFamily="66" charset="0"/>
            </a:endParaRPr>
          </a:p>
        </p:txBody>
      </p:sp>
    </p:spTree>
    <p:extLst>
      <p:ext uri="{BB962C8B-B14F-4D97-AF65-F5344CB8AC3E}">
        <p14:creationId xmlns:p14="http://schemas.microsoft.com/office/powerpoint/2010/main" val="335332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7" y="327252"/>
            <a:ext cx="11636830" cy="6359939"/>
          </a:xfrm>
          <a:prstGeom prst="rect">
            <a:avLst/>
          </a:prstGeom>
        </p:spPr>
      </p:pic>
      <p:sp>
        <p:nvSpPr>
          <p:cNvPr id="3" name="TextBox 2"/>
          <p:cNvSpPr txBox="1"/>
          <p:nvPr/>
        </p:nvSpPr>
        <p:spPr>
          <a:xfrm>
            <a:off x="3614057" y="1290049"/>
            <a:ext cx="2307772" cy="2031325"/>
          </a:xfrm>
          <a:prstGeom prst="rect">
            <a:avLst/>
          </a:prstGeom>
          <a:noFill/>
        </p:spPr>
        <p:txBody>
          <a:bodyPr wrap="square" rtlCol="0">
            <a:spAutoFit/>
          </a:bodyPr>
          <a:lstStyle/>
          <a:p>
            <a:r>
              <a:rPr lang="en-GB" dirty="0" smtClean="0">
                <a:latin typeface="Lucida Handwriting" panose="03010101010101010101" pitchFamily="66" charset="0"/>
              </a:rPr>
              <a:t>How was she going to get all the new books stamped and on the shelves?  She simply wouldn’t have time.  </a:t>
            </a:r>
            <a:endParaRPr lang="en-GB" dirty="0">
              <a:latin typeface="Lucida Handwriting" panose="03010101010101010101" pitchFamily="66" charset="0"/>
            </a:endParaRPr>
          </a:p>
        </p:txBody>
      </p:sp>
      <p:sp>
        <p:nvSpPr>
          <p:cNvPr id="4" name="TextBox 3"/>
          <p:cNvSpPr txBox="1"/>
          <p:nvPr/>
        </p:nvSpPr>
        <p:spPr>
          <a:xfrm>
            <a:off x="1875295" y="3766088"/>
            <a:ext cx="4046534" cy="1477328"/>
          </a:xfrm>
          <a:prstGeom prst="rect">
            <a:avLst/>
          </a:prstGeom>
          <a:noFill/>
        </p:spPr>
        <p:txBody>
          <a:bodyPr wrap="square" rtlCol="0">
            <a:spAutoFit/>
          </a:bodyPr>
          <a:lstStyle/>
          <a:p>
            <a:r>
              <a:rPr lang="en-GB" dirty="0" smtClean="0">
                <a:latin typeface="Lucida Handwriting" panose="03010101010101010101" pitchFamily="66" charset="0"/>
              </a:rPr>
              <a:t>She worked really hard to sort through all the books, push the bookends back into place and tidy it ready for the next day.</a:t>
            </a:r>
            <a:endParaRPr lang="en-GB" dirty="0">
              <a:latin typeface="Lucida Handwriting" panose="03010101010101010101"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810" y="1014314"/>
            <a:ext cx="3443724" cy="25827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5941" y="3321374"/>
            <a:ext cx="3540731" cy="2655548"/>
          </a:xfrm>
          <a:prstGeom prst="rect">
            <a:avLst/>
          </a:prstGeom>
        </p:spPr>
      </p:pic>
      <p:sp>
        <p:nvSpPr>
          <p:cNvPr id="7" name="Oval 6"/>
          <p:cNvSpPr/>
          <p:nvPr/>
        </p:nvSpPr>
        <p:spPr>
          <a:xfrm>
            <a:off x="1625601" y="1290049"/>
            <a:ext cx="1803400" cy="203132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3512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7" y="327252"/>
            <a:ext cx="11636830" cy="6359939"/>
          </a:xfrm>
          <a:prstGeom prst="rect">
            <a:avLst/>
          </a:prstGeom>
        </p:spPr>
      </p:pic>
      <p:sp>
        <p:nvSpPr>
          <p:cNvPr id="3" name="TextBox 2"/>
          <p:cNvSpPr txBox="1"/>
          <p:nvPr/>
        </p:nvSpPr>
        <p:spPr>
          <a:xfrm>
            <a:off x="1673817" y="1115878"/>
            <a:ext cx="4215539" cy="2585323"/>
          </a:xfrm>
          <a:prstGeom prst="rect">
            <a:avLst/>
          </a:prstGeom>
          <a:noFill/>
        </p:spPr>
        <p:txBody>
          <a:bodyPr wrap="square" rtlCol="0">
            <a:spAutoFit/>
          </a:bodyPr>
          <a:lstStyle/>
          <a:p>
            <a:r>
              <a:rPr lang="en-GB" dirty="0" smtClean="0">
                <a:latin typeface="Lucida Handwriting" panose="03010101010101010101" pitchFamily="66" charset="0"/>
              </a:rPr>
              <a:t>But Mrs Well’s knew that there were a group of library trolls, who wanted to make a mess of her lovely library.  So, she decided to try to catch them in the act.  She went into the library during the day and took photographs, to see if she could see what was going on?</a:t>
            </a:r>
            <a:endParaRPr lang="en-GB" dirty="0">
              <a:latin typeface="Lucida Handwriting" panose="03010101010101010101" pitchFamily="66" charset="0"/>
            </a:endParaRPr>
          </a:p>
        </p:txBody>
      </p:sp>
      <p:sp>
        <p:nvSpPr>
          <p:cNvPr id="4" name="TextBox 3"/>
          <p:cNvSpPr txBox="1"/>
          <p:nvPr/>
        </p:nvSpPr>
        <p:spPr>
          <a:xfrm>
            <a:off x="1673817" y="4231037"/>
            <a:ext cx="4215539" cy="923330"/>
          </a:xfrm>
          <a:prstGeom prst="rect">
            <a:avLst/>
          </a:prstGeom>
          <a:noFill/>
        </p:spPr>
        <p:txBody>
          <a:bodyPr wrap="square" rtlCol="0">
            <a:spAutoFit/>
          </a:bodyPr>
          <a:lstStyle/>
          <a:p>
            <a:r>
              <a:rPr lang="en-GB" dirty="0" smtClean="0">
                <a:latin typeface="Lucida Handwriting" panose="03010101010101010101" pitchFamily="66" charset="0"/>
              </a:rPr>
              <a:t>On Tuesday morning at 9:00am she had a look in the library…</a:t>
            </a:r>
            <a:endParaRPr lang="en-GB" dirty="0">
              <a:latin typeface="Lucida Handwriting" panose="03010101010101010101"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529" y="1687822"/>
            <a:ext cx="3901440" cy="2926080"/>
          </a:xfrm>
          <a:prstGeom prst="rect">
            <a:avLst/>
          </a:prstGeom>
        </p:spPr>
      </p:pic>
      <p:sp>
        <p:nvSpPr>
          <p:cNvPr id="6" name="TextBox 5"/>
          <p:cNvSpPr txBox="1"/>
          <p:nvPr/>
        </p:nvSpPr>
        <p:spPr>
          <a:xfrm>
            <a:off x="6338807" y="1022890"/>
            <a:ext cx="4438050" cy="646331"/>
          </a:xfrm>
          <a:prstGeom prst="rect">
            <a:avLst/>
          </a:prstGeom>
          <a:noFill/>
        </p:spPr>
        <p:txBody>
          <a:bodyPr wrap="square" rtlCol="0">
            <a:spAutoFit/>
          </a:bodyPr>
          <a:lstStyle/>
          <a:p>
            <a:r>
              <a:rPr lang="en-GB" dirty="0" smtClean="0">
                <a:latin typeface="Lucida Handwriting" panose="03010101010101010101" pitchFamily="66" charset="0"/>
              </a:rPr>
              <a:t>And already there was a book left lying on top of some others.</a:t>
            </a:r>
            <a:endParaRPr lang="en-GB" dirty="0">
              <a:latin typeface="Lucida Handwriting" panose="03010101010101010101" pitchFamily="66" charset="0"/>
            </a:endParaRPr>
          </a:p>
        </p:txBody>
      </p:sp>
      <p:sp>
        <p:nvSpPr>
          <p:cNvPr id="7" name="TextBox 6"/>
          <p:cNvSpPr txBox="1"/>
          <p:nvPr/>
        </p:nvSpPr>
        <p:spPr>
          <a:xfrm>
            <a:off x="6454529" y="4681050"/>
            <a:ext cx="4177310" cy="646331"/>
          </a:xfrm>
          <a:prstGeom prst="rect">
            <a:avLst/>
          </a:prstGeom>
          <a:noFill/>
        </p:spPr>
        <p:txBody>
          <a:bodyPr wrap="square" rtlCol="0">
            <a:spAutoFit/>
          </a:bodyPr>
          <a:lstStyle/>
          <a:p>
            <a:r>
              <a:rPr lang="en-GB" dirty="0" smtClean="0">
                <a:latin typeface="Lucida Handwriting" panose="03010101010101010101" pitchFamily="66" charset="0"/>
              </a:rPr>
              <a:t>She wondered which one of the library trolls had done it?</a:t>
            </a:r>
            <a:endParaRPr lang="en-GB" dirty="0">
              <a:latin typeface="Lucida Handwriting" panose="03010101010101010101" pitchFamily="66" charset="0"/>
            </a:endParaRPr>
          </a:p>
        </p:txBody>
      </p:sp>
      <p:cxnSp>
        <p:nvCxnSpPr>
          <p:cNvPr id="9" name="Straight Arrow Connector 8"/>
          <p:cNvCxnSpPr/>
          <p:nvPr/>
        </p:nvCxnSpPr>
        <p:spPr>
          <a:xfrm flipH="1">
            <a:off x="8543184" y="1669221"/>
            <a:ext cx="1313738" cy="1073979"/>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857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7" y="327252"/>
            <a:ext cx="11636830" cy="6359939"/>
          </a:xfrm>
          <a:prstGeom prst="rect">
            <a:avLst/>
          </a:prstGeom>
        </p:spPr>
      </p:pic>
      <p:sp>
        <p:nvSpPr>
          <p:cNvPr id="3" name="TextBox 2"/>
          <p:cNvSpPr txBox="1"/>
          <p:nvPr/>
        </p:nvSpPr>
        <p:spPr>
          <a:xfrm>
            <a:off x="1720312" y="1131376"/>
            <a:ext cx="4246535" cy="369332"/>
          </a:xfrm>
          <a:prstGeom prst="rect">
            <a:avLst/>
          </a:prstGeom>
          <a:noFill/>
        </p:spPr>
        <p:txBody>
          <a:bodyPr wrap="square" rtlCol="0">
            <a:spAutoFit/>
          </a:bodyPr>
          <a:lstStyle/>
          <a:p>
            <a:r>
              <a:rPr lang="en-GB" dirty="0" smtClean="0">
                <a:latin typeface="Lucida Handwriting" panose="03010101010101010101" pitchFamily="66" charset="0"/>
              </a:rPr>
              <a:t>She went back at 10:00am…</a:t>
            </a:r>
            <a:endParaRPr lang="en-GB" dirty="0">
              <a:latin typeface="Lucida Handwriting" panose="03010101010101010101"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859" y="1618291"/>
            <a:ext cx="3901440" cy="29260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081" y="1012376"/>
            <a:ext cx="2916781" cy="218758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3285" y="2806506"/>
            <a:ext cx="2555153" cy="1916365"/>
          </a:xfrm>
          <a:prstGeom prst="rect">
            <a:avLst/>
          </a:prstGeom>
        </p:spPr>
      </p:pic>
      <p:cxnSp>
        <p:nvCxnSpPr>
          <p:cNvPr id="8" name="Straight Arrow Connector 7"/>
          <p:cNvCxnSpPr/>
          <p:nvPr/>
        </p:nvCxnSpPr>
        <p:spPr>
          <a:xfrm flipH="1" flipV="1">
            <a:off x="9164197" y="2108931"/>
            <a:ext cx="542073" cy="1535926"/>
          </a:xfrm>
          <a:prstGeom prst="straightConnector1">
            <a:avLst/>
          </a:prstGeom>
          <a:ln w="1270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49166" y="4722871"/>
            <a:ext cx="4388825" cy="646331"/>
          </a:xfrm>
          <a:prstGeom prst="rect">
            <a:avLst/>
          </a:prstGeom>
          <a:noFill/>
        </p:spPr>
        <p:txBody>
          <a:bodyPr wrap="square" rtlCol="0">
            <a:spAutoFit/>
          </a:bodyPr>
          <a:lstStyle/>
          <a:p>
            <a:r>
              <a:rPr lang="en-GB" dirty="0" smtClean="0">
                <a:latin typeface="Lucida Handwriting" panose="03010101010101010101" pitchFamily="66" charset="0"/>
              </a:rPr>
              <a:t>The same book was still lying on the top.</a:t>
            </a:r>
            <a:endParaRPr lang="en-GB" dirty="0">
              <a:latin typeface="Lucida Handwriting" panose="03010101010101010101" pitchFamily="66" charset="0"/>
            </a:endParaRPr>
          </a:p>
        </p:txBody>
      </p:sp>
      <p:sp>
        <p:nvSpPr>
          <p:cNvPr id="10" name="TextBox 9"/>
          <p:cNvSpPr txBox="1"/>
          <p:nvPr/>
        </p:nvSpPr>
        <p:spPr>
          <a:xfrm>
            <a:off x="6385608" y="4774115"/>
            <a:ext cx="4561633" cy="646331"/>
          </a:xfrm>
          <a:prstGeom prst="rect">
            <a:avLst/>
          </a:prstGeom>
          <a:noFill/>
        </p:spPr>
        <p:txBody>
          <a:bodyPr wrap="square" rtlCol="0">
            <a:spAutoFit/>
          </a:bodyPr>
          <a:lstStyle/>
          <a:p>
            <a:r>
              <a:rPr lang="en-GB" dirty="0" smtClean="0">
                <a:latin typeface="Lucida Handwriting" panose="03010101010101010101" pitchFamily="66" charset="0"/>
              </a:rPr>
              <a:t>This time another book had been moved and thrown on the shelf.</a:t>
            </a:r>
            <a:endParaRPr lang="en-GB" dirty="0">
              <a:latin typeface="Lucida Handwriting" panose="03010101010101010101" pitchFamily="66" charset="0"/>
            </a:endParaRPr>
          </a:p>
        </p:txBody>
      </p:sp>
    </p:spTree>
    <p:extLst>
      <p:ext uri="{BB962C8B-B14F-4D97-AF65-F5344CB8AC3E}">
        <p14:creationId xmlns:p14="http://schemas.microsoft.com/office/powerpoint/2010/main" val="150809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7" y="327252"/>
            <a:ext cx="11636830" cy="6359939"/>
          </a:xfrm>
          <a:prstGeom prst="rect">
            <a:avLst/>
          </a:prstGeom>
        </p:spPr>
      </p:pic>
      <p:sp>
        <p:nvSpPr>
          <p:cNvPr id="3" name="TextBox 2"/>
          <p:cNvSpPr txBox="1"/>
          <p:nvPr/>
        </p:nvSpPr>
        <p:spPr>
          <a:xfrm>
            <a:off x="1559922" y="1132114"/>
            <a:ext cx="4267200" cy="369332"/>
          </a:xfrm>
          <a:prstGeom prst="rect">
            <a:avLst/>
          </a:prstGeom>
          <a:noFill/>
        </p:spPr>
        <p:txBody>
          <a:bodyPr wrap="square" rtlCol="0">
            <a:spAutoFit/>
          </a:bodyPr>
          <a:lstStyle/>
          <a:p>
            <a:r>
              <a:rPr lang="en-GB" dirty="0" smtClean="0">
                <a:latin typeface="Lucida Handwriting" panose="03010101010101010101" pitchFamily="66" charset="0"/>
              </a:rPr>
              <a:t>She went back at 11:00am…</a:t>
            </a:r>
            <a:endParaRPr lang="en-GB" dirty="0">
              <a:latin typeface="Lucida Handwriting" panose="03010101010101010101"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362" y="1501446"/>
            <a:ext cx="2865120" cy="21488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571" y="2590323"/>
            <a:ext cx="2590800" cy="1943100"/>
          </a:xfrm>
          <a:prstGeom prst="rect">
            <a:avLst/>
          </a:prstGeom>
        </p:spPr>
      </p:pic>
      <p:sp>
        <p:nvSpPr>
          <p:cNvPr id="6" name="TextBox 5"/>
          <p:cNvSpPr txBox="1"/>
          <p:nvPr/>
        </p:nvSpPr>
        <p:spPr>
          <a:xfrm>
            <a:off x="1651362" y="4770803"/>
            <a:ext cx="4314009" cy="923330"/>
          </a:xfrm>
          <a:prstGeom prst="rect">
            <a:avLst/>
          </a:prstGeom>
          <a:noFill/>
        </p:spPr>
        <p:txBody>
          <a:bodyPr wrap="square" rtlCol="0">
            <a:spAutoFit/>
          </a:bodyPr>
          <a:lstStyle/>
          <a:p>
            <a:r>
              <a:rPr lang="en-GB" dirty="0" smtClean="0">
                <a:latin typeface="Lucida Handwriting" panose="03010101010101010101" pitchFamily="66" charset="0"/>
              </a:rPr>
              <a:t>All was the same, but she realised that everyone was in maths.</a:t>
            </a:r>
            <a:endParaRPr lang="en-GB" dirty="0">
              <a:latin typeface="Lucida Handwriting" panose="03010101010101010101" pitchFamily="66" charset="0"/>
            </a:endParaRPr>
          </a:p>
        </p:txBody>
      </p:sp>
      <p:sp>
        <p:nvSpPr>
          <p:cNvPr id="7" name="TextBox 6"/>
          <p:cNvSpPr txBox="1"/>
          <p:nvPr/>
        </p:nvSpPr>
        <p:spPr>
          <a:xfrm>
            <a:off x="6400800" y="1132114"/>
            <a:ext cx="4223657" cy="369332"/>
          </a:xfrm>
          <a:prstGeom prst="rect">
            <a:avLst/>
          </a:prstGeom>
          <a:noFill/>
        </p:spPr>
        <p:txBody>
          <a:bodyPr wrap="square" rtlCol="0">
            <a:spAutoFit/>
          </a:bodyPr>
          <a:lstStyle/>
          <a:p>
            <a:r>
              <a:rPr lang="en-GB" dirty="0" smtClean="0">
                <a:latin typeface="Lucida Handwriting" panose="03010101010101010101" pitchFamily="66" charset="0"/>
              </a:rPr>
              <a:t>She went back at 2:00pm </a:t>
            </a:r>
            <a:endParaRPr lang="en-GB" dirty="0">
              <a:latin typeface="Lucida Handwriting" panose="03010101010101010101" pitchFamily="66"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1908" y="1607343"/>
            <a:ext cx="3901440" cy="2926080"/>
          </a:xfrm>
          <a:prstGeom prst="rect">
            <a:avLst/>
          </a:prstGeom>
        </p:spPr>
      </p:pic>
      <p:sp>
        <p:nvSpPr>
          <p:cNvPr id="9" name="TextBox 8"/>
          <p:cNvSpPr txBox="1"/>
          <p:nvPr/>
        </p:nvSpPr>
        <p:spPr>
          <a:xfrm>
            <a:off x="6561908" y="4643670"/>
            <a:ext cx="4062549" cy="646331"/>
          </a:xfrm>
          <a:prstGeom prst="rect">
            <a:avLst/>
          </a:prstGeom>
          <a:noFill/>
        </p:spPr>
        <p:txBody>
          <a:bodyPr wrap="square" rtlCol="0">
            <a:spAutoFit/>
          </a:bodyPr>
          <a:lstStyle/>
          <a:p>
            <a:r>
              <a:rPr lang="en-GB" dirty="0" smtClean="0">
                <a:latin typeface="Lucida Handwriting" panose="03010101010101010101" pitchFamily="66" charset="0"/>
              </a:rPr>
              <a:t>Oh dear, the trolls have been in and left such a mess.</a:t>
            </a:r>
            <a:endParaRPr lang="en-GB" dirty="0">
              <a:latin typeface="Lucida Handwriting" panose="03010101010101010101" pitchFamily="66" charset="0"/>
            </a:endParaRPr>
          </a:p>
        </p:txBody>
      </p:sp>
    </p:spTree>
    <p:extLst>
      <p:ext uri="{BB962C8B-B14F-4D97-AF65-F5344CB8AC3E}">
        <p14:creationId xmlns:p14="http://schemas.microsoft.com/office/powerpoint/2010/main" val="2061496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7" y="327252"/>
            <a:ext cx="11636830" cy="635993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170" y="1049560"/>
            <a:ext cx="3701143" cy="27758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2996">
            <a:off x="1447140" y="3849446"/>
            <a:ext cx="2546112" cy="190958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1610" y="1049560"/>
            <a:ext cx="3735977" cy="280198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0306">
            <a:off x="8391689" y="3699430"/>
            <a:ext cx="2819606" cy="2114705"/>
          </a:xfrm>
          <a:prstGeom prst="rect">
            <a:avLst/>
          </a:prstGeom>
        </p:spPr>
      </p:pic>
      <p:sp>
        <p:nvSpPr>
          <p:cNvPr id="7" name="TextBox 6"/>
          <p:cNvSpPr txBox="1"/>
          <p:nvPr/>
        </p:nvSpPr>
        <p:spPr>
          <a:xfrm>
            <a:off x="4061870" y="4182081"/>
            <a:ext cx="2060771" cy="923330"/>
          </a:xfrm>
          <a:prstGeom prst="rect">
            <a:avLst/>
          </a:prstGeom>
          <a:noFill/>
        </p:spPr>
        <p:txBody>
          <a:bodyPr wrap="square" rtlCol="0">
            <a:spAutoFit/>
          </a:bodyPr>
          <a:lstStyle/>
          <a:p>
            <a:r>
              <a:rPr lang="en-GB" dirty="0" smtClean="0">
                <a:latin typeface="Lucida Handwriting" panose="03010101010101010101" pitchFamily="66" charset="0"/>
              </a:rPr>
              <a:t>Books have been thrown on the shelves</a:t>
            </a:r>
            <a:r>
              <a:rPr lang="en-GB" dirty="0" smtClean="0"/>
              <a:t>.</a:t>
            </a:r>
            <a:endParaRPr lang="en-GB" dirty="0"/>
          </a:p>
        </p:txBody>
      </p:sp>
      <p:sp>
        <p:nvSpPr>
          <p:cNvPr id="8" name="TextBox 7"/>
          <p:cNvSpPr txBox="1"/>
          <p:nvPr/>
        </p:nvSpPr>
        <p:spPr>
          <a:xfrm>
            <a:off x="6244046" y="3905082"/>
            <a:ext cx="2233748" cy="1477328"/>
          </a:xfrm>
          <a:prstGeom prst="rect">
            <a:avLst/>
          </a:prstGeom>
          <a:noFill/>
        </p:spPr>
        <p:txBody>
          <a:bodyPr wrap="square" rtlCol="0">
            <a:spAutoFit/>
          </a:bodyPr>
          <a:lstStyle/>
          <a:p>
            <a:r>
              <a:rPr lang="en-GB" dirty="0" smtClean="0">
                <a:latin typeface="Lucida Handwriting" panose="03010101010101010101" pitchFamily="66" charset="0"/>
              </a:rPr>
              <a:t>Even the handle on the teacher’s swivel chair has been broken off!</a:t>
            </a:r>
            <a:endParaRPr lang="en-GB" dirty="0">
              <a:latin typeface="Lucida Handwriting" panose="03010101010101010101" pitchFamily="66" charset="0"/>
            </a:endParaRPr>
          </a:p>
        </p:txBody>
      </p:sp>
    </p:spTree>
    <p:extLst>
      <p:ext uri="{BB962C8B-B14F-4D97-AF65-F5344CB8AC3E}">
        <p14:creationId xmlns:p14="http://schemas.microsoft.com/office/powerpoint/2010/main" val="2669364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50" y="275001"/>
            <a:ext cx="11636830" cy="6359939"/>
          </a:xfrm>
          <a:prstGeom prst="rect">
            <a:avLst/>
          </a:prstGeom>
        </p:spPr>
      </p:pic>
      <p:sp>
        <p:nvSpPr>
          <p:cNvPr id="3" name="TextBox 2"/>
          <p:cNvSpPr txBox="1"/>
          <p:nvPr/>
        </p:nvSpPr>
        <p:spPr>
          <a:xfrm>
            <a:off x="1683322" y="1148513"/>
            <a:ext cx="4088674" cy="3970318"/>
          </a:xfrm>
          <a:prstGeom prst="rect">
            <a:avLst/>
          </a:prstGeom>
          <a:noFill/>
        </p:spPr>
        <p:txBody>
          <a:bodyPr wrap="square" rtlCol="0">
            <a:spAutoFit/>
          </a:bodyPr>
          <a:lstStyle/>
          <a:p>
            <a:r>
              <a:rPr lang="en-GB" dirty="0" smtClean="0">
                <a:latin typeface="Lucida Handwriting" panose="03010101010101010101" pitchFamily="66" charset="0"/>
              </a:rPr>
              <a:t>And so the story ends, exactly where it started.  With Mrs Wells and her army of librarians, finding they have another giant task on their hands to tidy the library.  </a:t>
            </a:r>
          </a:p>
          <a:p>
            <a:endParaRPr lang="en-GB" dirty="0" smtClean="0">
              <a:latin typeface="Lucida Handwriting" panose="03010101010101010101" pitchFamily="66" charset="0"/>
            </a:endParaRPr>
          </a:p>
          <a:p>
            <a:r>
              <a:rPr lang="en-GB" dirty="0" smtClean="0">
                <a:latin typeface="Lucida Handwriting" panose="03010101010101010101" pitchFamily="66" charset="0"/>
              </a:rPr>
              <a:t>The trolls had managed to ruin the order in just 5 hours.  Maybe you know a library troll or maybe you are one?</a:t>
            </a:r>
          </a:p>
          <a:p>
            <a:endParaRPr lang="en-GB" dirty="0">
              <a:latin typeface="Lucida Handwriting" panose="03010101010101010101" pitchFamily="66" charset="0"/>
            </a:endParaRPr>
          </a:p>
          <a:p>
            <a:endParaRPr lang="en-GB" dirty="0">
              <a:latin typeface="Lucida Handwriting" panose="03010101010101010101" pitchFamily="66" charset="0"/>
            </a:endParaRPr>
          </a:p>
          <a:p>
            <a:endParaRPr lang="en-GB" dirty="0">
              <a:latin typeface="Lucida Handwriting" panose="03010101010101010101"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554" y="1484109"/>
            <a:ext cx="3070316" cy="19650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717" y="2975070"/>
            <a:ext cx="3816500" cy="2370248"/>
          </a:xfrm>
          <a:prstGeom prst="rect">
            <a:avLst/>
          </a:prstGeom>
        </p:spPr>
      </p:pic>
      <p:sp>
        <p:nvSpPr>
          <p:cNvPr id="6" name="TextBox 5"/>
          <p:cNvSpPr txBox="1"/>
          <p:nvPr/>
        </p:nvSpPr>
        <p:spPr>
          <a:xfrm>
            <a:off x="1644831" y="4214892"/>
            <a:ext cx="4454434" cy="923330"/>
          </a:xfrm>
          <a:prstGeom prst="rect">
            <a:avLst/>
          </a:prstGeom>
          <a:noFill/>
        </p:spPr>
        <p:txBody>
          <a:bodyPr wrap="square" rtlCol="0">
            <a:spAutoFit/>
          </a:bodyPr>
          <a:lstStyle/>
          <a:p>
            <a:r>
              <a:rPr lang="en-GB" dirty="0" smtClean="0">
                <a:latin typeface="Lucida Handwriting" panose="03010101010101010101" pitchFamily="66" charset="0"/>
              </a:rPr>
              <a:t>Our trolls have taken our library for granted.  We can’t trust them to treat it well and</a:t>
            </a:r>
            <a:endParaRPr lang="en-GB" dirty="0">
              <a:latin typeface="Lucida Handwriting" panose="03010101010101010101" pitchFamily="66" charset="0"/>
            </a:endParaRPr>
          </a:p>
        </p:txBody>
      </p:sp>
      <p:sp>
        <p:nvSpPr>
          <p:cNvPr id="7" name="TextBox 6"/>
          <p:cNvSpPr txBox="1"/>
          <p:nvPr/>
        </p:nvSpPr>
        <p:spPr>
          <a:xfrm>
            <a:off x="6189088" y="844595"/>
            <a:ext cx="4506126" cy="923330"/>
          </a:xfrm>
          <a:prstGeom prst="rect">
            <a:avLst/>
          </a:prstGeom>
          <a:noFill/>
        </p:spPr>
        <p:txBody>
          <a:bodyPr wrap="square" rtlCol="0">
            <a:spAutoFit/>
          </a:bodyPr>
          <a:lstStyle/>
          <a:p>
            <a:r>
              <a:rPr lang="en-GB" dirty="0">
                <a:latin typeface="Lucida Handwriting" panose="03010101010101010101" pitchFamily="66" charset="0"/>
              </a:rPr>
              <a:t>they have forgotten to be thankful for such a wonderful resource.</a:t>
            </a:r>
          </a:p>
        </p:txBody>
      </p:sp>
    </p:spTree>
    <p:extLst>
      <p:ext uri="{BB962C8B-B14F-4D97-AF65-F5344CB8AC3E}">
        <p14:creationId xmlns:p14="http://schemas.microsoft.com/office/powerpoint/2010/main" val="326894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766</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Lucida Handwriting</vt:lpstr>
      <vt:lpstr>Office Theme</vt:lpstr>
      <vt:lpstr>A day in the life of our school 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our school library.</dc:title>
  <dc:creator>db</dc:creator>
  <cp:lastModifiedBy>Jane Wells</cp:lastModifiedBy>
  <cp:revision>30</cp:revision>
  <dcterms:created xsi:type="dcterms:W3CDTF">2015-09-30T11:11:59Z</dcterms:created>
  <dcterms:modified xsi:type="dcterms:W3CDTF">2016-01-18T08:44:42Z</dcterms:modified>
</cp:coreProperties>
</file>