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75" r:id="rId10"/>
    <p:sldId id="270" r:id="rId11"/>
    <p:sldId id="273" r:id="rId12"/>
    <p:sldId id="27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55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9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0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5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75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4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7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5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37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00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8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287E-09EA-4CB3-BE91-C4B98407AE5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9A47-0997-42CC-8EF0-4E2261ABF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5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5F5Kdc1UV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ooksatbackwell.files.wordpress.com/2016/01/read-for-my-schoo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80" y="685577"/>
            <a:ext cx="7575679" cy="338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7295" y="4494726"/>
            <a:ext cx="5525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00B0F0"/>
                </a:solidFill>
              </a:rPr>
              <a:t>2016 Results</a:t>
            </a:r>
            <a:endParaRPr lang="en-GB" sz="6600" b="1" dirty="0">
              <a:solidFill>
                <a:srgbClr val="00B0F0"/>
              </a:solidFill>
            </a:endParaRPr>
          </a:p>
        </p:txBody>
      </p:sp>
      <p:sp>
        <p:nvSpPr>
          <p:cNvPr id="2" name="Rectangle 1">
            <a:hlinkClick r:id="rId3"/>
          </p:cNvPr>
          <p:cNvSpPr/>
          <p:nvPr/>
        </p:nvSpPr>
        <p:spPr>
          <a:xfrm>
            <a:off x="3620216" y="5843058"/>
            <a:ext cx="4977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https://www.youtube.com/watch?v=h5F5Kdc1UVA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0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129259">
            <a:off x="5596342" y="4184113"/>
            <a:ext cx="2531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Voyager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063" y="5889438"/>
            <a:ext cx="347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2D050"/>
                </a:solidFill>
              </a:rPr>
              <a:t>Conqueror</a:t>
            </a:r>
            <a:endParaRPr lang="en-GB" sz="4400" b="1" dirty="0">
              <a:solidFill>
                <a:srgbClr val="92D050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1992753" y="3517592"/>
            <a:ext cx="3846708" cy="2937043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/>
          <p:cNvSpPr/>
          <p:nvPr/>
        </p:nvSpPr>
        <p:spPr>
          <a:xfrm>
            <a:off x="8002133" y="3083176"/>
            <a:ext cx="3839412" cy="3371459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/>
          <p:cNvSpPr/>
          <p:nvPr/>
        </p:nvSpPr>
        <p:spPr>
          <a:xfrm rot="5400000">
            <a:off x="376311" y="62840"/>
            <a:ext cx="3527555" cy="3643883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/>
          <p:cNvSpPr/>
          <p:nvPr/>
        </p:nvSpPr>
        <p:spPr>
          <a:xfrm>
            <a:off x="4834727" y="454849"/>
            <a:ext cx="4172141" cy="3087534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193597" y="1884781"/>
            <a:ext cx="2918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70C0"/>
                </a:solidFill>
              </a:rPr>
              <a:t>Explorer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586020">
            <a:off x="105355" y="4696979"/>
            <a:ext cx="20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Voyager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19179">
            <a:off x="9183454" y="950765"/>
            <a:ext cx="347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92D050"/>
                </a:solidFill>
              </a:rPr>
              <a:t>Conqueror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1015" y="5939793"/>
            <a:ext cx="2918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70C0"/>
                </a:solidFill>
              </a:rPr>
              <a:t>Explorer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752709">
            <a:off x="-122440" y="3776311"/>
            <a:ext cx="291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Explorer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540">
            <a:off x="535528" y="4374405"/>
            <a:ext cx="2676851" cy="2007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971">
            <a:off x="7496186" y="926561"/>
            <a:ext cx="3967668" cy="2975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253">
            <a:off x="4967312" y="792156"/>
            <a:ext cx="2112253" cy="1584190"/>
          </a:xfrm>
          <a:prstGeom prst="rect">
            <a:avLst/>
          </a:prstGeom>
        </p:spPr>
      </p:pic>
      <p:sp>
        <p:nvSpPr>
          <p:cNvPr id="7" name="Hexagon 6"/>
          <p:cNvSpPr/>
          <p:nvPr/>
        </p:nvSpPr>
        <p:spPr>
          <a:xfrm rot="5400000">
            <a:off x="645612" y="519905"/>
            <a:ext cx="3873703" cy="3139107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/>
          <p:cNvSpPr/>
          <p:nvPr/>
        </p:nvSpPr>
        <p:spPr>
          <a:xfrm rot="5400000">
            <a:off x="3268737" y="3279568"/>
            <a:ext cx="3793353" cy="3107791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13755" y="4424662"/>
            <a:ext cx="4756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7030A0"/>
                </a:solidFill>
              </a:rPr>
              <a:t>Pioneers</a:t>
            </a:r>
            <a:endParaRPr lang="en-GB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1840" y="494239"/>
            <a:ext cx="860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2060"/>
                </a:solidFill>
              </a:rPr>
              <a:t>LCFC Voucher Draw</a:t>
            </a:r>
            <a:endParaRPr lang="en-GB" sz="7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754371"/>
              </p:ext>
            </p:extLst>
          </p:nvPr>
        </p:nvGraphicFramePr>
        <p:xfrm>
          <a:off x="5884607" y="1727152"/>
          <a:ext cx="5632430" cy="4747392"/>
        </p:xfrm>
        <a:graphic>
          <a:graphicData uri="http://schemas.openxmlformats.org/drawingml/2006/table">
            <a:tbl>
              <a:tblPr/>
              <a:tblGrid>
                <a:gridCol w="1343092"/>
                <a:gridCol w="1394257"/>
                <a:gridCol w="834635"/>
                <a:gridCol w="757888"/>
                <a:gridCol w="1302558"/>
              </a:tblGrid>
              <a:tr h="730368">
                <a:tc>
                  <a:txBody>
                    <a:bodyPr/>
                    <a:lstStyle/>
                    <a:p>
                      <a:pPr algn="l" fontAlgn="b"/>
                      <a:endParaRPr lang="en-GB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Wk13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No of books read by boys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% books read by boys per class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51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Roper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53.42%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Mrs Horsler/Malin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32.35%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Mrs </a:t>
                      </a:r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Pegley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51.92%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84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84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Mrs Talbot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1089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26.70%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Bond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38.78%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 Shreeve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3405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1410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41.41%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285">
                <a:tc>
                  <a:txBody>
                    <a:bodyPr/>
                    <a:lstStyle/>
                    <a:p>
                      <a:pPr algn="l" fontAlgn="b"/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10441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3822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36.61%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634267">
                <a:tc>
                  <a:txBody>
                    <a:bodyPr/>
                    <a:lstStyle/>
                    <a:p>
                      <a:pPr algn="l" fontAlgn="b"/>
                      <a:endParaRPr lang="en-GB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 per pupil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8692" y="3170906"/>
            <a:ext cx="3775587" cy="2831690"/>
          </a:xfrm>
          <a:prstGeom prst="rect">
            <a:avLst/>
          </a:prstGeom>
        </p:spPr>
      </p:pic>
      <p:pic>
        <p:nvPicPr>
          <p:cNvPr id="3074" name="Picture 2" descr="http://www.lcfc.com/cms_images/team-header/leicester-city-vw280-349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3" y="221909"/>
            <a:ext cx="3277290" cy="32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465" y="3878826"/>
            <a:ext cx="19467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Winner of the prize draw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satbackwell.files.wordpress.com/2016/01/read-for-my-schoo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30" y="151006"/>
            <a:ext cx="3800022" cy="169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7576" y="447674"/>
            <a:ext cx="3235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00B0F0"/>
                </a:solidFill>
              </a:rPr>
              <a:t>2016 </a:t>
            </a:r>
            <a:endParaRPr lang="en-GB" sz="9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911" y="2405575"/>
            <a:ext cx="108461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6600"/>
                </a:solidFill>
              </a:rPr>
              <a:t>The competition is over for another year.  </a:t>
            </a:r>
          </a:p>
          <a:p>
            <a:pPr algn="ctr"/>
            <a:endParaRPr lang="en-GB" sz="4000" b="1" dirty="0">
              <a:solidFill>
                <a:srgbClr val="FF6600"/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FF6600"/>
                </a:solidFill>
              </a:rPr>
              <a:t>In total you have read 11,660 books.</a:t>
            </a:r>
          </a:p>
          <a:p>
            <a:pPr algn="ctr"/>
            <a:endParaRPr lang="en-GB" sz="4000" b="1" dirty="0">
              <a:solidFill>
                <a:srgbClr val="FF6600"/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FF6600"/>
                </a:solidFill>
              </a:rPr>
              <a:t>Thank you for taking part so enthusiastically!</a:t>
            </a:r>
            <a:endParaRPr lang="en-GB" sz="4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9421" y="746224"/>
            <a:ext cx="78947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0" cap="all" dirty="0" smtClean="0">
                <a:solidFill>
                  <a:srgbClr val="333333"/>
                </a:solidFill>
                <a:effectLst/>
                <a:latin typeface="Podkova"/>
              </a:rPr>
              <a:t>READING GROUP STATS</a:t>
            </a:r>
          </a:p>
          <a:p>
            <a:endParaRPr lang="en-GB" sz="2800" b="0" i="0" cap="all" dirty="0" smtClean="0">
              <a:solidFill>
                <a:srgbClr val="333333"/>
              </a:solidFill>
              <a:effectLst/>
              <a:latin typeface="Podkova"/>
            </a:endParaRPr>
          </a:p>
          <a:p>
            <a:pPr fontAlgn="ctr"/>
            <a:r>
              <a:rPr lang="en-GB" sz="2800" b="0" i="0" cap="all" dirty="0" smtClean="0">
                <a:solidFill>
                  <a:srgbClr val="28A9E0"/>
                </a:solidFill>
                <a:effectLst/>
                <a:latin typeface="BureauEagleBook"/>
              </a:rPr>
              <a:t>STUDENTSIN YOUR GROUP		</a:t>
            </a:r>
            <a:r>
              <a:rPr lang="en-GB" sz="2800" b="1" i="0" cap="all" dirty="0" smtClean="0">
                <a:solidFill>
                  <a:srgbClr val="FF6600"/>
                </a:solidFill>
                <a:effectLst/>
                <a:latin typeface="BureauEagleBook"/>
              </a:rPr>
              <a:t>179</a:t>
            </a:r>
          </a:p>
          <a:p>
            <a:pPr fontAlgn="ctr"/>
            <a:endParaRPr lang="en-GB" sz="2800" b="1" i="0" cap="all" dirty="0" smtClean="0">
              <a:solidFill>
                <a:srgbClr val="FF6600"/>
              </a:solidFill>
              <a:effectLst/>
              <a:latin typeface="BureauEagleBook"/>
            </a:endParaRPr>
          </a:p>
          <a:p>
            <a:pPr fontAlgn="ctr"/>
            <a:r>
              <a:rPr lang="en-GB" sz="2800" b="0" i="0" cap="all" dirty="0" smtClean="0">
                <a:solidFill>
                  <a:srgbClr val="28A9E0"/>
                </a:solidFill>
                <a:effectLst/>
                <a:latin typeface="BureauEagleBook"/>
              </a:rPr>
              <a:t>AVERAGE BOOKS READ PER PUPIL	</a:t>
            </a:r>
            <a:r>
              <a:rPr lang="en-GB" sz="4400" b="1" i="0" cap="all" dirty="0" smtClean="0">
                <a:solidFill>
                  <a:srgbClr val="FF6600"/>
                </a:solidFill>
                <a:effectLst/>
                <a:latin typeface="BureauEagleBook"/>
              </a:rPr>
              <a:t>58.3</a:t>
            </a:r>
          </a:p>
          <a:p>
            <a:pPr fontAlgn="ctr"/>
            <a:endParaRPr lang="en-GB" sz="2800" b="1" i="0" cap="all" dirty="0" smtClean="0">
              <a:solidFill>
                <a:srgbClr val="FF6600"/>
              </a:solidFill>
              <a:effectLst/>
              <a:latin typeface="BureauEagleBook"/>
            </a:endParaRPr>
          </a:p>
          <a:p>
            <a:pPr fontAlgn="ctr"/>
            <a:r>
              <a:rPr lang="en-GB" sz="2800" b="0" i="0" cap="all" dirty="0" smtClean="0">
                <a:solidFill>
                  <a:srgbClr val="28A9E0"/>
                </a:solidFill>
                <a:effectLst/>
                <a:latin typeface="BureauEagleBook"/>
              </a:rPr>
              <a:t>BOOKSREAD AT YOUR SCHOOL		</a:t>
            </a:r>
            <a:r>
              <a:rPr lang="en-GB" sz="2800" b="1" i="0" cap="all" dirty="0" smtClean="0">
                <a:solidFill>
                  <a:srgbClr val="FF6600"/>
                </a:solidFill>
                <a:effectLst/>
                <a:latin typeface="BureauEagleBook"/>
              </a:rPr>
              <a:t>10,441</a:t>
            </a:r>
          </a:p>
          <a:p>
            <a:pPr fontAlgn="ctr"/>
            <a:endParaRPr lang="en-GB" sz="2800" b="1" i="0" cap="all" dirty="0" smtClean="0">
              <a:solidFill>
                <a:srgbClr val="FF6600"/>
              </a:solidFill>
              <a:effectLst/>
              <a:latin typeface="BureauEagleBook"/>
            </a:endParaRPr>
          </a:p>
          <a:p>
            <a:pPr fontAlgn="ctr"/>
            <a:r>
              <a:rPr lang="en-GB" sz="2800" b="0" i="0" cap="all" dirty="0" smtClean="0">
                <a:solidFill>
                  <a:srgbClr val="28A9E0"/>
                </a:solidFill>
                <a:effectLst/>
                <a:latin typeface="BureauEagleBook"/>
              </a:rPr>
              <a:t>BOOKSREAD IN YOUR REGION		</a:t>
            </a:r>
            <a:r>
              <a:rPr lang="en-GB" sz="2800" b="1" i="0" cap="all" dirty="0" smtClean="0">
                <a:solidFill>
                  <a:srgbClr val="FF6600"/>
                </a:solidFill>
                <a:effectLst/>
                <a:latin typeface="BureauEagleBook"/>
              </a:rPr>
              <a:t>72797</a:t>
            </a:r>
          </a:p>
          <a:p>
            <a:pPr fontAlgn="ctr"/>
            <a:endParaRPr lang="en-GB" sz="2800" b="1" cap="all" dirty="0">
              <a:solidFill>
                <a:srgbClr val="FF6600"/>
              </a:solidFill>
              <a:latin typeface="BureauEagleBook"/>
            </a:endParaRPr>
          </a:p>
          <a:p>
            <a:pPr fontAlgn="ctr"/>
            <a:r>
              <a:rPr lang="en-GB" sz="2800" cap="all" dirty="0" smtClean="0">
                <a:solidFill>
                  <a:srgbClr val="FF6600"/>
                </a:solidFill>
                <a:latin typeface="BureauEagleBook"/>
              </a:rPr>
              <a:t>Books read in total in the </a:t>
            </a:r>
            <a:r>
              <a:rPr lang="en-GB" sz="2800" cap="all" dirty="0" err="1" smtClean="0">
                <a:solidFill>
                  <a:srgbClr val="FF6600"/>
                </a:solidFill>
                <a:latin typeface="BureauEagleBook"/>
              </a:rPr>
              <a:t>u.k</a:t>
            </a:r>
            <a:r>
              <a:rPr lang="en-GB" sz="2800" b="1" cap="all" dirty="0" smtClean="0">
                <a:solidFill>
                  <a:srgbClr val="FF6600"/>
                </a:solidFill>
                <a:latin typeface="BureauEagleBook"/>
              </a:rPr>
              <a:t> </a:t>
            </a:r>
            <a:r>
              <a:rPr lang="en-GB" sz="3200" b="1" cap="all" dirty="0" smtClean="0">
                <a:solidFill>
                  <a:srgbClr val="00B0F0"/>
                </a:solidFill>
                <a:latin typeface="BureauEagleBook"/>
              </a:rPr>
              <a:t>594,663</a:t>
            </a:r>
            <a:r>
              <a:rPr lang="en-GB" sz="2800" b="1" cap="all" dirty="0" smtClean="0">
                <a:solidFill>
                  <a:srgbClr val="FF6600"/>
                </a:solidFill>
                <a:latin typeface="BureauEagleBook"/>
              </a:rPr>
              <a:t>		</a:t>
            </a:r>
            <a:endParaRPr lang="en-GB" sz="2800" b="1" i="0" cap="all" dirty="0">
              <a:solidFill>
                <a:srgbClr val="FF6600"/>
              </a:solidFill>
              <a:effectLst/>
              <a:latin typeface="BureauEagleBook"/>
            </a:endParaRPr>
          </a:p>
        </p:txBody>
      </p:sp>
      <p:sp>
        <p:nvSpPr>
          <p:cNvPr id="3" name="AutoShape 2" descr="data:image/jpeg;base64,/9j/4AAQSkZJRgABAQAAAQABAAD/2wCEAAkGBxMTEBURERIVFhUWFRYYGBgXGBgWGBgYGBcbGBgbFxcZHCggGBolGxcXJTIiJikrLi4uFx8zODMtNygtLysBCgoKDg0OGxAQGy4mICUyLjAvLTI4LS82Ly8vLzUtLzAwLS0tLS0tLzgtLS0tLS0tLS0tLS0tLS8tLS0tLS0tLf/AABEIAGYA5gMBEQACEQEDEQH/xAAbAAACAwEBAQAAAAAAAAAAAAAABQMEBgcCAf/EAEUQAAEDAgMEBwQHBQUJAAAAAAEAAgMEEQUSIQYxQVETMmFxgZHBIqGx0QcUI0JSYnIkgoOSshUzNEPwFkRjc6KzwtLh/8QAGwEAAgMBAQEAAAAAAAAAAAAAAAQDBQYCAQf/xAA5EQABAwIEAwUGBgEEAwAAAAABAAIDBBEFEiExQVGBEzJhcZEUIjOxwfAVNFKh0eFCBiMk8XKCwv/aAAwDAQACEQMRAD8A7ihCEIQhCEIQhCEIQhCyP0nYz9XoXNabPm+zbzsR7Z/l+KZpY88l+SlibdywOxG3slM5sNQTJBcC51dGObebRy8uScnpg/Vu/wA1NJEHajddYbtHRn/eoNf+I35qu7J/IpbI7kr8FQx4zMe1w5tIcPMLggjdc2Uq8QhCEIQhCEIQhCEIQhCEIQhCEIQhCEIQhCEIQhCEIQhCEIQhCEIQhCEIQhCEIQuafSls3V1EgnjAfFEywY2+ccXnLxvpu4NCfpJmNGU7lTwvaNCuUKxTKEIXavolwboaIzOHtzuzdzG6MH9R/eVVWSZn25JWZ13W5LcJRQoQhCEIQhCEIQhCEIQhCEIQhCEIQhCEIQhCEIQhCEIQhCEIQhCEIQhCEIQhJ9pccFNHpYyO6rT7yexM01OZneCSrawU7NO8dgrGB4o2ohEjdDucPwuG8f65rieExPylS0tQ2ePOOvms5jH0b0tRUOnL5I82rmR5QC7idWm11IyrexuVOtmIFknxH6JY9DT1DxqMwkAdpfXKWgWNuYKlbXH/ACC7E54ha7FMcio+ihykiwFh9xg0Btx7uwqKGmfMC77JVVV17IHBrtb7+A5pkcShDQ4yssRce0NQexIyzRxG0jgCrCKN0oDoxcHiqsm0NOPv37gSlHYnTN/yTLaCc8FfpKlsjA9hu07vgm4ZWSsD2HQpaSN0bi126mUi4QhCEIQhCEIQhCEIQhCEIQhCEIQhCEIQhCEISjaHEDHCejcM9wOBIuddEjiMz4YC5m+iboomyShrtllRjtQP80+75LPDEKn9fyV0aKD9KkZtJUjc4H90FTMxOp2vfoonUEHJTx7YTDrRsPm0/E/BMNxaYd5o/cKF2Gxnukq9T7aRH+8jc3us4eh9ycjxaM95pH7/AH6JZ+HPHdN04osagl0ZK0nkTY+R3p6Opik7rko+CRneCQbcYJmH1mPMXCwc3U3bwIHCyuaGosezdsqDFKTMO1bvxCx1HVyxO+ye9pJGgvqeHs8SrJ7GPHvAFUkcskZ9wkH74LqNDM9kDXVT2h9vaO4dg71nKmSJhLgbN8VsKVkzmAP1d4JRiO1YFxCzMebtB4Dj7lSyYuwvDI+J7x2Hjbcq3bhzgwvfqQO6Nz4X2WDrqp8sjpJD7ROvZ2DsW7pwwRt7M3HPn4r51UukdK4yCzuI5eC+QVBaLWv7lUYngUVdIJc2V1raC9+V9lbYXj01DGYsuZt76m1udtCrkFSHaWIKyWJYHNRM7QuBbtyPothhmOw1z+zDSHb8x6/ytJhO0QhiEZjJtfXNbeSd1u1R0eJiCIRlt7X48zdM1NAZpC/NZanDa1s0YkbcA30O8EGxV/TztnjEjeKp5oTE8sKtKdRLFTbSThzgC3RxHV5FZd+K1AcQLbngr9uHwloOq+DaeoB1ynsLV4MWqQdbei9OGwHa602DYmJ2ZgLOBs4cj2divaKrFSzNaxG4VRVUxgfbhwVTaXEpIQzoyPaJvcX3JfE6uSnDcnFT0NOybNn4JGNpajm3+VVX4rVeHorD8Og8fVNNnsXlllLZLWyk6C2twn8OrZp5S2Ta3JKVtJFFHmZvdaNXSqkk2mxUwta1h9txv3NHz3eaq8TrDA0NZ3j8lYUFKJSXO2CZ4fVCWNsg4jyPEeaep5hNGHjilJojE8sPBWFMoljKjaOcPc0FujiB7PIrMyYpUNeWi254K+Zh8JaCbryNpagHUN7i2y5/Fqlp1t6L38OgI0v6rR4Li7Z2nTK8b27/ABHYrqirW1LeRG4VXVUroDzB4rMYr1Hfq9VHi/5U+Y+a7w3448ikxWVWhWu2Ljj6NzhrJms7mB923YdVo8HbH2ZI719foqTE3PzgHZLtsqGz87QO23yXuKwZgJG7jdeYdNYlh6LLyxOADi0gHcSND3KnyOADiNCrTO0kgHVP6TDo5KWzG2c4b3anMDz5Kqkneyf3joPkkXSOEmqWU+OVVK/IXXA+4/2h4HePBaGmrnhoLTceK9fBFKL2TyTaiB7RMac/WGdVpHPS+b8KtDi4ZEfHgq5uGMmlDhY24pHiWLPebyuzO/CNGt7hwHvVG7tax+Z50+9k3V4hTYc3I0Xfy/k8FXo58wN94KXqoRE4W2KkwbEHVkTi+2YHhyO38dEvqpTnOYW5dy0OBYqykaY5Ccp1HGxSOO4M6sLZIbZxob6XH9Ly2QFaylxOmqTljdryOhWOrMIq6UZpG6cxqFbw6VpJaL358FicfrjVTWafcboPE8T/AB4LcYBhvscGZ/fdqfAcB/PirjyqEBXpK3Ox5/ZW/qf/AFLU4V+WHmfms/iHxz0TtWSRXOqd4FS0k2AmBJ5APuVimENqQTsHf/S1DwTAQP0/RPNqcQhkjDWODnZr3HAcdVbYpVQSxhrCCb+ir8PgljeS4WCNioz9o7hoPHevcEaffdw0Rirh7reK9bbbo+93ovcb2Z1XmFbu6JdhW0DoY+jEYdqTcutv8EjS4m6nj7MNv1/pNVFCJn5y6ye4HjpneWFgbZt7g349ytqHEXVLy0ttYc1XVdEIGhwN05e8AEnQAXPcFaOIaLlIAEmwXPq2Z9RM54BOhIHJrR8veVjp3vqpnOAv/A+/VaaJjaeINP2Smux9fZxhJ0dq3vA1HiPgn8HqcrjEeOo80nicF29oOG61y0apFzxn+K/jf+Sxo/Nf+31WnP5fp9FtMbphJA8Ebmkg8iNQtPXQtlgcDyuPNUFJIWStIWEoqt0bszDqRbw0PosnBM6J2Zq0csTZBZyYYp1D3+q0uLn/AIx8x81RYb8ceRScrKrQqzh2JSQOzRka7wdQbbr+aapqmSB2ZiXngZMLOW+wx7nwMdIBmc0E6aa9i1dO5z4mufuRqs7O1rZCG7BV8ZwaOdvtD2gPZINl7NAyZuV4RFM+I3asI/C6yB5ETX3dpoC9p7bDQHtVBPh7rhsjMwvoR97KzMsMovexSypp5KeQdOHA7yXHMTfjcEofC9pDS23IaLifLJTuEZurlhmzAjVtu8XvcJKYHKl8HlLXGO3Xl5qjiTbOBvoR8FPQv0LVB/qWlLmsmaNRobcvH74qGGctNwnJYWyizlnKHEJqN+aPjuDxV6eHpWA7jwuqj4TyN19EppvaIWyZSL8Cl82HvaLjXuUjZgTyUpamNDT5G9p3/JQSPzFdAL7O7VdMGi5cdVvNiz+yN/U/+pafDBanHmfms/X/ABj0T1WCTXN2xZ58l7Zpct+V329ViQzPPk5ut6my1Rdkizchf9lexzBDAGuDi5p0Jtax4Juuw80wDgbhL0lYJyQRYp5slXB0XRaBzPeDx71a4RUB8XZ8W/JV2IwlsmfgVW223R97vRQY3szqpsK3d0VHCMRp2RZZY8zrnXKDpw1SlHVU0cWWRtz5Jipp53vux1gnOEYnA+XJFHlJaTewGg7lZ0lXTyS5I22NkhU08zGZpHXC8bXV2WMRDe/f+kfP5rnF6jJH2Y3d8l1hsOZ+c7D5rOYZLNHd8UZOYWvkLhbsNlSU0k8V3RNJvxsSrSdsMnuyO28bKsS+N4cWlrgcwBBbx5HgobvjeHWsd+Sm9x7bXuNl0PD6sSxNkHEeR4jzWyp5hNGHjisxNEYnlh4LAukDaguO4SknwcsiXBtRmPB31WkDS6Gw5fRPsX2kY6JzIg4lwtci1gd/jZW1Zisb4iyK9zpyVbTYe9sgc/gl+zuE9MXOcDkAsDzdfh4fFJ4dRduS53dHzTVbVdiAG7/RecV6h/V6q3xf8t1CrcN+P0KWUrmB7TICWA6gbyFmoiwPBeLjir2QOLSGbq909GTd0MrRyD7j5p0Po3HVjh1ShZVAaOB6LcUUjXRsczqlot3WWnic1zAW7WVDI1zXkO3U6kXCwG10kkFRmjke0OHBxtfu8fcqjEC+ORrmki/0VnRBr2Frhss/BTyVMmUkuP3nOJNhzN1UT1PZtzvKcdlYNl9iwowTFryCctwb30vbdwUctX28QI5rqkDbktVioga8WclmuLToniLqi3D3ZrE+yOPEpx1WcllUswambUGa3TgOivAtYALgDglWsfIdBdPT1UNOAZXBt+a9RSh243siSJ0dswXNLWw1NzE69t17UaaVGsd7Xgmoh7qhkOq3uwbr0n77/RaTDvg9SqKu+L0WiT6TSePAIBIJAXZg4O62lwb/ABVa3DKcPD9b3vvxvdPGumLMnC1tkyqoGyMLHagjVOyxslYWO2KVje6Nwc3cKhSYHDC8SNLgRfe7TXmlIcPggf2jSbjxTElbLK3IbeimrqCKoAzG4be2V3NST00NUBmN7ciuIZ5Kcmw35qmdl6f8/wDN/wDEt+D03j6qf8Sn8PRT0GDQwvzsJvYjV196mp6CCB+dl7+ajmq5ZW5XbL7XYHFK/pH5rkAaO0sOSJ8Ohnfnfe/mvIq2SJuVtlepoGxsDG7miwTcUbY2Bjdgl5Hl7i525VXEcKinIL73bcXBt5qCpoYqggvvopYKuSEEMUmHYeyFpazNYm+pvr2LumpmU7crL2XM87pjmcqEmztO4lxLtST1tL31SrsIgc4k3ufFMNxKUAAWX2HZunBvYu73G3uQ3CaZpuQT5lBxGcjQhNYw1oDW2AHAWFlYtYGizRoknPLjcnVYnFeof1eqrcX/AC3UJ7Dfj9Ck5WWWgXhy7C5XSMFgyU8bdeqN/br6rY0jMkLW+CzNS/PK4+Kq4ptDFA7I/MXWvoPVcz1ccJAduvYaZ8ou1YfabFxUSBzWkADjv4fJVFZVCcjKNArOlpzCDc7qnhGKiBxJYXB1gbGxA7BxVbUU3bgDNay7mYXDRQUEueaSQ3u6513gZtB4Bd1DckbWDYfwpaVtkxcbAnkLriNgyqmramb2rI1xbsP7XmJxLQSLEhLOtfRaQCwVTE72HJP0Frnmsv8A6nDyyMge6Cbnx4fVQYePtN/AruuBsCvP9MSsyvj/AMr36bffmmirFqkqxJ9n+AT1OLsS0p95dA+j0/sf8R/otFQfC6lUlZ8RaZOpRc9paNksz2ve1gu43NvxbtSsbFTsmmc17g3fXqtPJM6OIFovstRgGHMhzlkrZAbXtbS3cVf4fSxwZix4d5WVPWVD5soc2yRXkrZyM1mjUcmt4acSVUf7uIzEX935D+VY/wC3RRXtr9UV+HSUjmyMfcE7xprycOIRUUstC4SMd9+KIaiOrBY4J7iVT0tA6T8TBp25gD71bVMwmoS/mPqq6CPsqsM5FZ7C8EE0L5M+UtJFiNNADqeG9U9LhzZ4nSXtZWdRWGKQMte6Z7G1biXxkktABF+HDyT2CzvdmYToLFKYpE0WeN1qFfKoXPqXaF1PVyh1zE6V1xxbr1m/Lirh9KJYmkb2WcZXOgqHA90k9PEJjtPtUA3o6ZwJcPaePug8B+b4d6hpaM3zSDoma7EgG5ITvx5f2rOE0IqcLZG7iHWJ4ObI6x8wuJpDFVFw+9FLTwiooQw+PqCUk2Zxj6q2eGXTKHOaPzjQt8dPJNVUHbFr2/YSFDVezB8b+Go8+Sn2NwcTukqJ2hwJIFxvcTdx9PNcVs5jAjYVJhtKJi6aQXv9lfMT6niFlsY/LdQtfhnxuhSkrLLQJpsxQiWcZjowZ7cyCLe9WWG04lm1/wAdUjXTGOLTjotw+qYHtYXAOduHO3JagvaCATqdlQBjiCQNlj9u6Oz2y33i1u5VWKxXAk5aKxw6SxLOqx7lUBWZUD1IFwVYwrru7vVQ1PdCkh3KvzB/3SAO0XUDJMosVDPh8Mz87r3XuMWAB5KI7p5fJYw4WK6jkLHZgl6qmZUxGKTYqhBQvDg4uAsUzLVZxYpakwumpXZ42687kpkk1YpNiv8AeeAVhTdxKTd5dD+jv/BfxH+i0ND8LqqWs+ItOnEqsHheHtnqHscSB7Z0t+LtWSpaZtRUOY48/mtHUTuhha5vh8lq8LwlsLXNa4kO33tytwWgpaJtO1zQb3VNUVTpnBxFrLMUM7qOoc17SQRY9ovoRzVFBI7D5y14026cCreVjayEFp1+9FJjmL/WMscTTa9+0ncAAu66u9qtHGD/ACuaSk9nu95TetpTFh5jO8MF+8uBPvKsZoTDh5YeA+qRik7SsDhz+iQ4dhb5YHvY86EjJrZ1gDztdVFPRyTQOex23DmrKepZFK1rhvx5JnsZOz247WfvvxI5eHqn8FkZ7zP8t/Mf0lMUY7R/BahXyp1zXDsObU1s0byRpK4EcHB4APaNTorySUxQtcPD5LLwwNqKl7HePrcL3iezRp6V0shBfnaBbcG339pPuXkVX2soa3ay6nw8wQF7zrf9lqdiD+wx9hk/7jiq+u+OenyVrhR/4revzKzP0gUzWVAe3QvZd3K7dL+VvJP4e8ujyngqvGI2slDhxGvRbnCqZscMcbBoGj36kntJJVTK8veXFX8EbY4w1uwWOxPqeIVNjH5fqFbYZ8bolBWYV+n+zzOjinlfpoGC/aLn3FqvsIZkD5HaAf8AZ+ip8SdnLY2/fBZ51Q7PnBIINxru1voqsyuL899b3HhxViI2huW3gn1PteSMtRE1zeJbv8iraLFXbStv5fwq2TDhuwr1Ds3T1Lukgmsz7zB1geWu5TCkgnOeM2HEfeyjNTNCMsg14FZXHaIQzvjaSQNxO9J1MIikyjZNwSmSPMVDhXXd3eqRqe6E1DuU0SSYQhCEIQhCEISbFf7zwCsKbuJSbvLoP0cu/Yz2SvHuafVaCg+F1VNWfE6LUp1KJNUYlR08hDnMa/jlaSdeeUG3iuocPv78bOugUM+JMZ7kj+mpTChr45m5onhw3G3A9oOoXskb4zZwsvYpo5RdhuqmM11KyzalzL7w0jMfIAkLn2L2kWLLjxXrq9lMdX2K84NPSPJ+rGPNxsLO8jrZcDD202oYB98103ERU6B9/D+lNU4lT9J9Xe9peSBkIJvfUcLclKaZz4yS27VH7XGyUMzWcipq6emADy2MOJtodSN+4LmnpdCIm+i6qKtrLGZ3qpY4IR9sGsGmbPYDQjffhoVE2lja+4aM3lqpzUOLNXe6qX+09Jmy9O3vs6381reN077HNa+VV/4jTXtn+/NXaWkhB6WNjLuHWaBqDqdRvUT3vIyuJ8lPHFEDnYBrxCrYvidKz7Ooew7jkIzHsu0A28VJDDM73owfNRVFRTt9yUjy3/ZSYRWU725aZzLD7rfZtf8ALoQuZo5Wm8gK6p5YHttCRbkP4UOJVFIZWxz5DJYWDm3NnHS2nErqJs2UuZey4nfTF4ZLbN4+KagW0CXTiwmJ9TxCqsY/L9QrDDPjdFPs/ikUbXRzNFibg2zcLWI8FW4fVwxNLJRodb7p6tppJHB8ZVna2pZ0bGxuGU62buI0t7grHEpWCnAYe9y5JOhjcZrvGyyLlnwrkqF6kC5KlwzEXwSiRh3bxwLeIKZgldE4OaoJomyNylWNrq+OafPEbtygXtbXxTlbMyV4LOSVpInRsIdzS3Cuu7u9VWVPdCfh3KaJJMIQhCEIJQhfMw5he2KLpPih+08ArCm7iUm7y6B9G/8AhHf8139LVf0Hwz5qmrfidFqSnUouXwTMgqZPrcHSXLtHbwb9YX0N1fua6SMdk6yyjXshmd27L/e60Wzc1Kxk8tOX52sc4sedzQCRbgR26lJVLZnFrX2tfdWNE+nY174r3AvYpRszhQrJZJJ3ONrE2Ni5x7eA0TNVN2DQ1gSdDTe1vc+Up5HscGVDZYZXMa2xtvdfiL8iEoa4ujLXC5T4woMlD43WASTaKqEWJmUi4Y6N1udmNTVMzPTZed/mka2QR1uc8LfJVtptoG1QZlYW5M28g3v3KSlpjCTc7qKurm1IFhayY7Y1rujp4AbNMbXO7eDb9mhUFHGMznnmmcSldkZENiLn6Ji3YqHoes7pMt819L2/DyUP4g/PtomRhMXZ7nNz/pKdlsWfFFUM35I3PaOAde3lchMVUDXvYeZsk6CpdFHI3kLjzRsrgjaoySzucbOtobEk6kkoq6gw2awIoKNtTmfISocaovqNVG6FxsRmF9++zmnmF1BJ7TEQ8Lipi9jna6M/fEKztI6+JRHmIT/1FcUwtTO6qWtN61p/8fmt+qdaJYiqhzi17apWspfaI8l7apilqOwfmtdQDDW8SUk3BoRu4n0TTsUkOwC+/wBls/N/rwUn4RT+Pr/S4/EpvD76qKTCG8HELg4PHwcV2MTfxaFUmwZ/3SD7ku/CpB3SD+ymbiMZ7wISyppHs6zSPePMJV9PLH3mkJls0b+6VSeuQuirGFdd3d6qGp7oUkO5TQlJphVH1wvlYC89gJTEdK9yhfO1qmjwqul6sDwO2zPe8hPx4c79JPmlH1rf1Kw3Ymsdv6MfqefQFNCgl4AffRLmtj8V9dsFVcDD/M7/ANV37DL4ffRc+2R+Kq1Gx1Y3/KDv0uafcSCo3Ucw4LsVUR4rZ7BUr46VzZGOY7pXGzhY2ytVhRMc2Mhwtqkqtwc+4PBaQpxKrD1OL1Mcj21VMJQerZmlvymxuD2q1bBE5oMb7KhfVTseWzR5uWn/AGjZDB3mWSWSMsjcx7Q06XDzuAOtgBvRWTtDQ1puRb9kYdSvMjpHNs0gi3mqYpqqgmcY2F7Dpexc1w4XtqHBS54algDjYqAR1FFISwXHrf8AtXcNqK+pna+7ooxa9hZthwAd1nFRSNp4YyNyp4X1lRKHatb+377lecSo3nFWu6NxZniucpLbBrb67kRPaKW19bFE8TzXh1tLj5Kfb2iLhF0UZPWvlb2DfYLnD5AC7MVJi0RcG5G89lPtHgTp6eJ8Y+0jYBl3FwsLjXiFxTVIjkcHbEruto3TRNc3vAbJR/b1d0fQdGc1subI7Pbd3X7bJn2anzZ76eaT9srMnZ5ddr2N/wCE32Y2bLIZOnFnStLS3i1p59qWqqvM8ZOCcoaAtjd2u7ha3IJNAKugkcGszMJ32Lmu5EEatKad2NS0EmxSLBU0TyALj1B9Nl7pcPqa6oEs7S1gtckZQGjXKwHU359q8fLFTx5WG5XUcE9ZMHyiw9OgXva2nlFa2SONzg1kZFmki7STbRc0bmdiWuO911iDJBUh7Gk2AVun2jrSbGnA0/A/5qN1LAB3v3ClZX1ZOrP2K1MeHxDcweOvxVYrxTtiaNzR5BCF6yjkEIXwsHIeSEKN9Kw72N8ghCryYVEfu27ifhuQhJsQ2Mhk1aS08x6jcUrLRxP1tY+CZjqpGaXuFm49m5Iqjos7CXN0Oo48dFUVOHvLmsBGqsoaxuUvI2WkpdjYt87nSH8IJYzyGp8Sn4MLijGupScuISP20T+koo4haONrB+UAKwaxrRZosknPc7cqwulyhCEIQhCEIQhCEIQhCEIQhCEIQhCEIQhCEIQhCEIQhCEI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s://booksatbackwell.files.wordpress.com/2016/01/read-for-my-schoo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851">
            <a:off x="253959" y="369519"/>
            <a:ext cx="2968602" cy="20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432" y="3467968"/>
            <a:ext cx="3013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14.38%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of the reads for the East Midlands region.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3333393" y="3575849"/>
            <a:ext cx="117028" cy="1230789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/>
          <p:cNvSpPr/>
          <p:nvPr/>
        </p:nvSpPr>
        <p:spPr>
          <a:xfrm>
            <a:off x="3391907" y="5312039"/>
            <a:ext cx="52933" cy="484458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1432" y="5142144"/>
            <a:ext cx="3013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1.7%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of whole UK </a:t>
            </a:r>
          </a:p>
          <a:p>
            <a:pPr algn="ctr"/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satbackwell.files.wordpress.com/2016/01/read-for-my-schoo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" y="379586"/>
            <a:ext cx="4327302" cy="19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1380" y="5842337"/>
            <a:ext cx="730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accent6">
                    <a:lumMod val="50000"/>
                  </a:schemeClr>
                </a:solidFill>
              </a:rPr>
              <a:t>KS1 individual awards</a:t>
            </a:r>
            <a:endParaRPr lang="en-GB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5928">
            <a:off x="9154872" y="655562"/>
            <a:ext cx="2625212" cy="1968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412">
            <a:off x="7483416" y="3086366"/>
            <a:ext cx="3821741" cy="286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7970">
            <a:off x="5332139" y="542158"/>
            <a:ext cx="3503468" cy="2627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3912">
            <a:off x="385224" y="2606145"/>
            <a:ext cx="2239981" cy="1679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226">
            <a:off x="2593515" y="2814053"/>
            <a:ext cx="2756148" cy="2067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3085">
            <a:off x="705509" y="4399080"/>
            <a:ext cx="2404822" cy="1803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1088">
            <a:off x="4936283" y="3400630"/>
            <a:ext cx="2611442" cy="19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satbackwell.files.wordpress.com/2016/01/read-for-my-schoo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55" y="243559"/>
            <a:ext cx="2963853" cy="13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8379" y="279324"/>
            <a:ext cx="315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F0"/>
                </a:solidFill>
              </a:rPr>
              <a:t>KS1 Class Prize</a:t>
            </a:r>
            <a:endParaRPr lang="en-GB" sz="3600" b="1" dirty="0">
              <a:solidFill>
                <a:srgbClr val="00B0F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365161" y="643944"/>
            <a:ext cx="38637" cy="5164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03798" y="5820475"/>
            <a:ext cx="61343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8468" y="5820475"/>
            <a:ext cx="47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92369" y="382334"/>
            <a:ext cx="82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600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1403798" y="4515729"/>
            <a:ext cx="1226860" cy="1292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Mr Cramp</a:t>
            </a:r>
          </a:p>
          <a:p>
            <a:pPr algn="ctr"/>
            <a:r>
              <a:rPr lang="en-GB" sz="2400" b="1" dirty="0" smtClean="0"/>
              <a:t>147</a:t>
            </a:r>
            <a:endParaRPr lang="en-GB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2630658" y="2926080"/>
            <a:ext cx="1226860" cy="28803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Mrs Owen</a:t>
            </a:r>
          </a:p>
          <a:p>
            <a:pPr algn="ctr"/>
            <a:r>
              <a:rPr lang="en-GB" sz="2800" b="1" dirty="0" smtClean="0"/>
              <a:t>284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857518" y="2461846"/>
            <a:ext cx="1226860" cy="334456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 smtClean="0"/>
              <a:t>Mrs Corley/Mrs Marvin</a:t>
            </a:r>
          </a:p>
          <a:p>
            <a:pPr algn="ctr"/>
            <a:r>
              <a:rPr lang="en-GB" sz="2700" b="1" dirty="0" smtClean="0"/>
              <a:t>332</a:t>
            </a:r>
            <a:endParaRPr lang="en-GB" sz="2700" b="1" dirty="0"/>
          </a:p>
        </p:txBody>
      </p:sp>
      <p:sp>
        <p:nvSpPr>
          <p:cNvPr id="17" name="Rectangle 16"/>
          <p:cNvSpPr/>
          <p:nvPr/>
        </p:nvSpPr>
        <p:spPr>
          <a:xfrm>
            <a:off x="5071848" y="1702192"/>
            <a:ext cx="1226860" cy="41122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Miss Barnes</a:t>
            </a:r>
          </a:p>
          <a:p>
            <a:pPr algn="ctr"/>
            <a:r>
              <a:rPr lang="en-GB" sz="2800" b="1" dirty="0" smtClean="0"/>
              <a:t>497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6283102" y="1111348"/>
            <a:ext cx="1226860" cy="46950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Mrs </a:t>
            </a:r>
            <a:r>
              <a:rPr lang="en-GB" sz="2800" b="1" dirty="0" err="1" smtClean="0"/>
              <a:t>Mose</a:t>
            </a:r>
            <a:r>
              <a:rPr lang="en-GB" sz="2800" b="1" dirty="0" smtClean="0"/>
              <a:t>-dale</a:t>
            </a:r>
          </a:p>
          <a:p>
            <a:pPr algn="ctr"/>
            <a:r>
              <a:rPr lang="en-GB" sz="2800" b="1" dirty="0" smtClean="0"/>
              <a:t>566</a:t>
            </a:r>
            <a:endParaRPr lang="en-GB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44088" y="5941408"/>
            <a:ext cx="289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Name of class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648676" y="2933770"/>
            <a:ext cx="45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Number of reads per class</a:t>
            </a:r>
            <a:endParaRPr lang="en-GB" sz="3200" dirty="0"/>
          </a:p>
        </p:txBody>
      </p:sp>
      <p:sp>
        <p:nvSpPr>
          <p:cNvPr id="22" name="6-Point Star 21"/>
          <p:cNvSpPr/>
          <p:nvPr/>
        </p:nvSpPr>
        <p:spPr>
          <a:xfrm>
            <a:off x="8013428" y="1848544"/>
            <a:ext cx="3773897" cy="4092864"/>
          </a:xfrm>
          <a:prstGeom prst="star6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</a:rPr>
              <a:t>1</a:t>
            </a:r>
            <a:r>
              <a:rPr lang="en-GB" sz="7200" b="1" baseline="30000" dirty="0" smtClean="0">
                <a:solidFill>
                  <a:srgbClr val="FF0000"/>
                </a:solidFill>
              </a:rPr>
              <a:t>st</a:t>
            </a:r>
            <a:endParaRPr lang="en-GB" sz="72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3000" b="1" dirty="0" smtClean="0">
                <a:solidFill>
                  <a:srgbClr val="FF0000"/>
                </a:solidFill>
              </a:rPr>
              <a:t>Mrs </a:t>
            </a:r>
            <a:r>
              <a:rPr lang="en-GB" sz="3000" b="1" dirty="0" err="1" smtClean="0">
                <a:solidFill>
                  <a:srgbClr val="FF0000"/>
                </a:solidFill>
              </a:rPr>
              <a:t>Mosedale</a:t>
            </a:r>
            <a:endParaRPr lang="en-GB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satbackwell.files.wordpress.com/2016/01/read-for-my-schoo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8" y="260575"/>
            <a:ext cx="4352030" cy="194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9995" y="5490246"/>
            <a:ext cx="10362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7030A0"/>
                </a:solidFill>
              </a:rPr>
              <a:t>Year 3/4 individual awards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61637" y="2446366"/>
            <a:ext cx="3930143" cy="3202266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/>
          <p:cNvSpPr/>
          <p:nvPr/>
        </p:nvSpPr>
        <p:spPr>
          <a:xfrm>
            <a:off x="4356295" y="1854041"/>
            <a:ext cx="4112040" cy="3394518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/>
          <p:cNvSpPr/>
          <p:nvPr/>
        </p:nvSpPr>
        <p:spPr>
          <a:xfrm>
            <a:off x="8286437" y="773697"/>
            <a:ext cx="3723665" cy="3345337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satbackwell.files.wordpress.com/2016/01/read-for-my-schoo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45" y="8539"/>
            <a:ext cx="2963853" cy="13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115" y="274237"/>
            <a:ext cx="426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Years 3/4 Class Prize</a:t>
            </a:r>
            <a:endParaRPr lang="en-GB" sz="3600" b="1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1095209" y="920568"/>
            <a:ext cx="28800" cy="4887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18801" y="5804795"/>
            <a:ext cx="5606990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24008" y="5707025"/>
            <a:ext cx="47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65342" y="597138"/>
            <a:ext cx="1067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4100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9443918" y="4521781"/>
            <a:ext cx="1683815" cy="1292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Mr Bond</a:t>
            </a:r>
          </a:p>
          <a:p>
            <a:pPr algn="ctr"/>
            <a:r>
              <a:rPr lang="en-GB" sz="2400" b="1" dirty="0" smtClean="0"/>
              <a:t>856</a:t>
            </a:r>
            <a:endParaRPr lang="en-GB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590970" y="2096087"/>
            <a:ext cx="1717654" cy="37183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Miss </a:t>
            </a:r>
            <a:r>
              <a:rPr lang="en-GB" sz="2800" b="1" dirty="0" err="1" smtClean="0"/>
              <a:t>Shreeve</a:t>
            </a:r>
            <a:endParaRPr lang="en-GB" sz="2800" b="1" dirty="0" smtClean="0"/>
          </a:p>
          <a:p>
            <a:pPr algn="ctr"/>
            <a:r>
              <a:rPr lang="en-GB" sz="2800" b="1" dirty="0" smtClean="0"/>
              <a:t>3405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10859" y="1128375"/>
            <a:ext cx="1778057" cy="46790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 smtClean="0"/>
              <a:t>Mrs Talbot</a:t>
            </a:r>
          </a:p>
          <a:p>
            <a:pPr algn="ctr"/>
            <a:r>
              <a:rPr lang="en-GB" sz="2700" b="1" dirty="0" smtClean="0"/>
              <a:t>4078</a:t>
            </a:r>
            <a:endParaRPr lang="en-GB" sz="27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76657" y="5897097"/>
            <a:ext cx="289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Name of class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9258656" y="3129021"/>
            <a:ext cx="45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Number of reads per class</a:t>
            </a:r>
            <a:endParaRPr lang="en-GB" sz="3200" dirty="0"/>
          </a:p>
        </p:txBody>
      </p:sp>
      <p:sp>
        <p:nvSpPr>
          <p:cNvPr id="22" name="6-Point Star 21"/>
          <p:cNvSpPr/>
          <p:nvPr/>
        </p:nvSpPr>
        <p:spPr>
          <a:xfrm>
            <a:off x="209043" y="1428683"/>
            <a:ext cx="4602108" cy="4634492"/>
          </a:xfrm>
          <a:prstGeom prst="star6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7030A0"/>
                </a:solidFill>
              </a:rPr>
              <a:t>1</a:t>
            </a:r>
            <a:r>
              <a:rPr lang="en-GB" sz="7200" b="1" baseline="30000" dirty="0" smtClean="0">
                <a:solidFill>
                  <a:srgbClr val="7030A0"/>
                </a:solidFill>
              </a:rPr>
              <a:t>st</a:t>
            </a:r>
            <a:endParaRPr lang="en-GB" sz="72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7030A0"/>
                </a:solidFill>
              </a:rPr>
              <a:t>Mrs Talbot</a:t>
            </a:r>
            <a:endParaRPr lang="en-GB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satbackwell.files.wordpress.com/2016/01/read-for-my-schoo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7" y="299211"/>
            <a:ext cx="4202526" cy="18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8481" y="5657671"/>
            <a:ext cx="10362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accent5">
                    <a:lumMod val="75000"/>
                  </a:schemeClr>
                </a:solidFill>
              </a:rPr>
              <a:t>Year 5/6 individual awards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>
            <a:off x="474334" y="2609881"/>
            <a:ext cx="3930143" cy="3202266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/>
          <p:cNvSpPr/>
          <p:nvPr/>
        </p:nvSpPr>
        <p:spPr>
          <a:xfrm>
            <a:off x="4348129" y="1890844"/>
            <a:ext cx="3930143" cy="3202266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/>
          <p:cNvSpPr/>
          <p:nvPr/>
        </p:nvSpPr>
        <p:spPr>
          <a:xfrm>
            <a:off x="7804657" y="420921"/>
            <a:ext cx="3930143" cy="3202266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7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satbackwell.files.wordpress.com/2016/01/read-for-my-schoo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45" y="8539"/>
            <a:ext cx="2963853" cy="13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115" y="274237"/>
            <a:ext cx="426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Years 5/6 Class Prize</a:t>
            </a:r>
            <a:endParaRPr lang="en-GB" sz="36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1095209" y="920568"/>
            <a:ext cx="28800" cy="4887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18801" y="5804795"/>
            <a:ext cx="5606990" cy="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24008" y="5707025"/>
            <a:ext cx="47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9443918" y="2614410"/>
            <a:ext cx="1683815" cy="32000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Mrs </a:t>
            </a:r>
            <a:r>
              <a:rPr lang="en-GB" sz="2400" b="1" dirty="0" err="1" smtClean="0"/>
              <a:t>Horsler</a:t>
            </a:r>
            <a:r>
              <a:rPr lang="en-GB" sz="2400" b="1" dirty="0" smtClean="0"/>
              <a:t>/</a:t>
            </a:r>
          </a:p>
          <a:p>
            <a:pPr algn="ctr"/>
            <a:r>
              <a:rPr lang="en-GB" sz="2400" b="1" dirty="0" smtClean="0"/>
              <a:t>Mrs </a:t>
            </a:r>
            <a:r>
              <a:rPr lang="en-GB" sz="2400" b="1" dirty="0" err="1" smtClean="0"/>
              <a:t>Malin</a:t>
            </a:r>
            <a:endParaRPr lang="en-GB" sz="2400" b="1" dirty="0" smtClean="0"/>
          </a:p>
          <a:p>
            <a:pPr algn="ctr"/>
            <a:r>
              <a:rPr lang="en-GB" sz="2800" b="1" dirty="0" smtClean="0"/>
              <a:t>578</a:t>
            </a:r>
          </a:p>
          <a:p>
            <a:pPr algn="ctr"/>
            <a:endParaRPr lang="en-GB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576508" y="1957589"/>
            <a:ext cx="1717654" cy="38568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Mrs </a:t>
            </a:r>
            <a:r>
              <a:rPr lang="en-GB" sz="2800" b="1" dirty="0" err="1" smtClean="0"/>
              <a:t>Pegley</a:t>
            </a:r>
            <a:endParaRPr lang="en-GB" sz="2800" b="1" dirty="0" smtClean="0"/>
          </a:p>
          <a:p>
            <a:pPr algn="ctr"/>
            <a:r>
              <a:rPr lang="en-GB" sz="2800" b="1" dirty="0" smtClean="0"/>
              <a:t>676</a:t>
            </a:r>
          </a:p>
          <a:p>
            <a:pPr algn="ctr"/>
            <a:endParaRPr lang="en-GB" sz="28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610859" y="1151400"/>
            <a:ext cx="1778057" cy="465599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 smtClean="0"/>
              <a:t>Mr Roper</a:t>
            </a:r>
          </a:p>
          <a:p>
            <a:pPr algn="ctr"/>
            <a:r>
              <a:rPr lang="en-GB" sz="2700" b="1" dirty="0" smtClean="0"/>
              <a:t>848</a:t>
            </a:r>
            <a:endParaRPr lang="en-GB" sz="27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76657" y="5897097"/>
            <a:ext cx="289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Name of class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9258656" y="3129021"/>
            <a:ext cx="45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Number of reads per class</a:t>
            </a:r>
            <a:endParaRPr lang="en-GB" sz="3200" dirty="0"/>
          </a:p>
        </p:txBody>
      </p:sp>
      <p:sp>
        <p:nvSpPr>
          <p:cNvPr id="22" name="6-Point Star 21"/>
          <p:cNvSpPr/>
          <p:nvPr/>
        </p:nvSpPr>
        <p:spPr>
          <a:xfrm>
            <a:off x="209043" y="1428683"/>
            <a:ext cx="4602108" cy="4634492"/>
          </a:xfrm>
          <a:prstGeom prst="star6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7200" b="1" baseline="30000" dirty="0" smtClean="0">
                <a:solidFill>
                  <a:schemeClr val="accent5">
                    <a:lumMod val="75000"/>
                  </a:schemeClr>
                </a:solidFill>
              </a:rPr>
              <a:t>st</a:t>
            </a:r>
            <a:endParaRPr lang="en-GB" sz="7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Mr Roper</a:t>
            </a:r>
            <a:endParaRPr lang="en-GB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3517" y="689735"/>
            <a:ext cx="71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850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0970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satbackwell.files.wordpress.com/2016/01/read-for-my-schoo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26" y="505272"/>
            <a:ext cx="6018838" cy="268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147" y="3838102"/>
            <a:ext cx="11352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B0F0"/>
                </a:solidFill>
              </a:rPr>
              <a:t>Individual nominated reading legends </a:t>
            </a:r>
            <a:endParaRPr lang="en-GB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229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BureauEagleBook</vt:lpstr>
      <vt:lpstr>Calibri</vt:lpstr>
      <vt:lpstr>Calibri Light</vt:lpstr>
      <vt:lpstr>Podkova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W</dc:creator>
  <cp:lastModifiedBy>sp</cp:lastModifiedBy>
  <cp:revision>36</cp:revision>
  <dcterms:created xsi:type="dcterms:W3CDTF">2016-04-15T22:06:18Z</dcterms:created>
  <dcterms:modified xsi:type="dcterms:W3CDTF">2016-04-29T09:08:41Z</dcterms:modified>
</cp:coreProperties>
</file>