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59" r:id="rId3"/>
    <p:sldId id="256" r:id="rId4"/>
    <p:sldId id="257" r:id="rId5"/>
    <p:sldId id="258" r:id="rId6"/>
    <p:sldId id="260" r:id="rId7"/>
    <p:sldId id="261" r:id="rId8"/>
    <p:sldId id="263" r:id="rId9"/>
    <p:sldId id="265" r:id="rId10"/>
    <p:sldId id="268" r:id="rId11"/>
    <p:sldId id="267" r:id="rId12"/>
    <p:sldId id="262"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6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6/11/2017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6/11/2017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6/11/2017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6/11/2017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6/11/2017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aUGcNKSjaCc"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aUGcNKSjaC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Zu27TqiEI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UGcNKSjaCc"/>
          <p:cNvPicPr>
            <a:picLocks noRot="1" noChangeAspect="1"/>
          </p:cNvPicPr>
          <p:nvPr>
            <a:videoFile r:link="rId1"/>
          </p:nvPr>
        </p:nvPicPr>
        <p:blipFill>
          <a:blip r:embed="rId3"/>
          <a:stretch>
            <a:fillRect/>
          </a:stretch>
        </p:blipFill>
        <p:spPr>
          <a:xfrm>
            <a:off x="1259983" y="352962"/>
            <a:ext cx="10362484" cy="5828897"/>
          </a:xfrm>
          <a:prstGeom prst="rect">
            <a:avLst/>
          </a:prstGeom>
        </p:spPr>
      </p:pic>
      <p:sp>
        <p:nvSpPr>
          <p:cNvPr id="2" name="Rectangle 1"/>
          <p:cNvSpPr/>
          <p:nvPr/>
        </p:nvSpPr>
        <p:spPr>
          <a:xfrm>
            <a:off x="1259983" y="6356024"/>
            <a:ext cx="6005170" cy="369332"/>
          </a:xfrm>
          <a:prstGeom prst="rect">
            <a:avLst/>
          </a:prstGeom>
        </p:spPr>
        <p:txBody>
          <a:bodyPr wrap="none">
            <a:spAutoFit/>
          </a:bodyPr>
          <a:lstStyle/>
          <a:p>
            <a:r>
              <a:rPr lang="en-GB" dirty="0"/>
              <a:t>https://www.youtube.com/watch?v=aUGcNKSjaCc</a:t>
            </a:r>
          </a:p>
        </p:txBody>
      </p:sp>
    </p:spTree>
    <p:extLst>
      <p:ext uri="{BB962C8B-B14F-4D97-AF65-F5344CB8AC3E}">
        <p14:creationId xmlns:p14="http://schemas.microsoft.com/office/powerpoint/2010/main" val="699298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chatter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852" y="296886"/>
            <a:ext cx="4761534" cy="28297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yellow drawstring rucks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6546">
            <a:off x="3416278" y="441603"/>
            <a:ext cx="3189183" cy="39864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61253" y="5671931"/>
            <a:ext cx="8322365" cy="830997"/>
          </a:xfrm>
          <a:prstGeom prst="rect">
            <a:avLst/>
          </a:prstGeom>
          <a:noFill/>
        </p:spPr>
        <p:txBody>
          <a:bodyPr wrap="square" rtlCol="0">
            <a:spAutoFit/>
          </a:bodyPr>
          <a:lstStyle/>
          <a:p>
            <a:pPr algn="ctr"/>
            <a:r>
              <a:rPr lang="en-GB" sz="4800" b="1" dirty="0" smtClean="0">
                <a:latin typeface="Comic Sans MS" panose="030F0702030302020204" pitchFamily="66" charset="0"/>
              </a:rPr>
              <a:t>Thursday at 12:15pm</a:t>
            </a:r>
            <a:endParaRPr lang="en-GB" sz="4800" b="1" dirty="0">
              <a:latin typeface="Comic Sans MS" panose="030F0702030302020204" pitchFamily="66" charset="0"/>
            </a:endParaRPr>
          </a:p>
        </p:txBody>
      </p:sp>
      <p:pic>
        <p:nvPicPr>
          <p:cNvPr id="2060" name="Picture 12" descr="Image result for snot facts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58102">
            <a:off x="6798448" y="3479467"/>
            <a:ext cx="1364801" cy="205013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not facts 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7270">
            <a:off x="3817431" y="3739954"/>
            <a:ext cx="1514058" cy="18288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hildren's joke 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58187">
            <a:off x="5422373" y="3631120"/>
            <a:ext cx="1177652" cy="178183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child's silly poetry 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86319">
            <a:off x="2716455" y="3986274"/>
            <a:ext cx="940113" cy="14477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0097" y="3242388"/>
            <a:ext cx="854581" cy="85963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penci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66495" y="3209071"/>
            <a:ext cx="1533891" cy="240210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pe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1840" y="4262089"/>
            <a:ext cx="1212984" cy="1350104"/>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eras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02953" y="3242388"/>
            <a:ext cx="785267" cy="85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1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our country needs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412" y="431069"/>
            <a:ext cx="6632619" cy="5779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06852" y="4159876"/>
            <a:ext cx="3902298" cy="584775"/>
          </a:xfrm>
          <a:prstGeom prst="rect">
            <a:avLst/>
          </a:prstGeom>
          <a:solidFill>
            <a:schemeClr val="tx2">
              <a:lumMod val="90000"/>
              <a:lumOff val="10000"/>
            </a:schemeClr>
          </a:solidFill>
          <a:ln w="57150">
            <a:solidFill>
              <a:schemeClr val="accent1">
                <a:lumMod val="60000"/>
                <a:lumOff val="40000"/>
              </a:schemeClr>
            </a:solidFill>
          </a:ln>
        </p:spPr>
        <p:txBody>
          <a:bodyPr wrap="square" rtlCol="0">
            <a:spAutoFit/>
          </a:bodyPr>
          <a:lstStyle/>
          <a:p>
            <a:r>
              <a:rPr lang="en-GB" sz="3200" dirty="0" smtClean="0">
                <a:solidFill>
                  <a:schemeClr val="bg1"/>
                </a:solidFill>
              </a:rPr>
              <a:t>Your library needs </a:t>
            </a:r>
            <a:endParaRPr lang="en-GB" sz="3200" dirty="0">
              <a:solidFill>
                <a:schemeClr val="bg1"/>
              </a:solidFill>
            </a:endParaRPr>
          </a:p>
        </p:txBody>
      </p:sp>
    </p:spTree>
    <p:extLst>
      <p:ext uri="{BB962C8B-B14F-4D97-AF65-F5344CB8AC3E}">
        <p14:creationId xmlns:p14="http://schemas.microsoft.com/office/powerpoint/2010/main" val="51698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221" y="978794"/>
            <a:ext cx="4286250" cy="49163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59133" y="721217"/>
            <a:ext cx="5138671" cy="3693319"/>
          </a:xfrm>
          <a:prstGeom prst="rect">
            <a:avLst/>
          </a:prstGeom>
          <a:noFill/>
        </p:spPr>
        <p:txBody>
          <a:bodyPr wrap="square" rtlCol="0">
            <a:spAutoFit/>
          </a:bodyPr>
          <a:lstStyle/>
          <a:p>
            <a:pPr algn="ctr"/>
            <a:r>
              <a:rPr lang="en-GB" sz="6600" b="1" dirty="0" smtClean="0">
                <a:solidFill>
                  <a:srgbClr val="FF0000"/>
                </a:solidFill>
                <a:latin typeface="Aharoni" panose="02010803020104030203" pitchFamily="2" charset="-79"/>
                <a:cs typeface="Aharoni" panose="02010803020104030203" pitchFamily="2" charset="-79"/>
              </a:rPr>
              <a:t>Story Writing Competition</a:t>
            </a:r>
          </a:p>
          <a:p>
            <a:endParaRPr lang="en-GB" dirty="0"/>
          </a:p>
          <a:p>
            <a:endParaRPr lang="en-GB" dirty="0"/>
          </a:p>
        </p:txBody>
      </p:sp>
      <p:sp>
        <p:nvSpPr>
          <p:cNvPr id="3" name="TextBox 2"/>
          <p:cNvSpPr txBox="1"/>
          <p:nvPr/>
        </p:nvSpPr>
        <p:spPr>
          <a:xfrm>
            <a:off x="6452316" y="4195595"/>
            <a:ext cx="4945488" cy="1569660"/>
          </a:xfrm>
          <a:prstGeom prst="rect">
            <a:avLst/>
          </a:prstGeom>
          <a:noFill/>
        </p:spPr>
        <p:txBody>
          <a:bodyPr wrap="square" rtlCol="0">
            <a:spAutoFit/>
          </a:bodyPr>
          <a:lstStyle/>
          <a:p>
            <a:pPr algn="ctr"/>
            <a:r>
              <a:rPr lang="en-GB" sz="4800" b="1" dirty="0" smtClean="0">
                <a:solidFill>
                  <a:srgbClr val="0070C0"/>
                </a:solidFill>
              </a:rPr>
              <a:t>Let’s introduce the organisers</a:t>
            </a:r>
            <a:endParaRPr lang="en-GB" sz="4800" b="1" dirty="0">
              <a:solidFill>
                <a:srgbClr val="0070C0"/>
              </a:solidFill>
            </a:endParaRPr>
          </a:p>
        </p:txBody>
      </p:sp>
    </p:spTree>
    <p:extLst>
      <p:ext uri="{BB962C8B-B14F-4D97-AF65-F5344CB8AC3E}">
        <p14:creationId xmlns:p14="http://schemas.microsoft.com/office/powerpoint/2010/main" val="3520351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UGcNKSjaCc"/>
          <p:cNvPicPr>
            <a:picLocks noRot="1" noChangeAspect="1"/>
          </p:cNvPicPr>
          <p:nvPr>
            <a:videoFile r:link="rId1"/>
          </p:nvPr>
        </p:nvPicPr>
        <p:blipFill>
          <a:blip r:embed="rId3"/>
          <a:stretch>
            <a:fillRect/>
          </a:stretch>
        </p:blipFill>
        <p:spPr>
          <a:xfrm>
            <a:off x="1259983" y="352962"/>
            <a:ext cx="10362484" cy="5828897"/>
          </a:xfrm>
          <a:prstGeom prst="rect">
            <a:avLst/>
          </a:prstGeom>
        </p:spPr>
      </p:pic>
    </p:spTree>
    <p:extLst>
      <p:ext uri="{BB962C8B-B14F-4D97-AF65-F5344CB8AC3E}">
        <p14:creationId xmlns:p14="http://schemas.microsoft.com/office/powerpoint/2010/main" val="834046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9600" b="1" dirty="0" smtClean="0">
                <a:solidFill>
                  <a:srgbClr val="00B0F0"/>
                </a:solidFill>
                <a:latin typeface="Comic Sans MS" panose="030F0702030302020204" pitchFamily="66" charset="0"/>
              </a:rPr>
              <a:t>WELL DONE!</a:t>
            </a:r>
            <a:endParaRPr lang="en-GB" sz="9600" b="1" dirty="0">
              <a:solidFill>
                <a:srgbClr val="00B0F0"/>
              </a:solidFill>
              <a:latin typeface="Comic Sans MS" panose="030F0702030302020204" pitchFamily="66" charset="0"/>
            </a:endParaRPr>
          </a:p>
        </p:txBody>
      </p:sp>
      <p:sp>
        <p:nvSpPr>
          <p:cNvPr id="3" name="Content Placeholder 2"/>
          <p:cNvSpPr>
            <a:spLocks noGrp="1"/>
          </p:cNvSpPr>
          <p:nvPr>
            <p:ph idx="1"/>
          </p:nvPr>
        </p:nvSpPr>
        <p:spPr>
          <a:xfrm>
            <a:off x="5215944" y="2182970"/>
            <a:ext cx="6214056" cy="3908737"/>
          </a:xfrm>
        </p:spPr>
        <p:txBody>
          <a:bodyPr>
            <a:normAutofit lnSpcReduction="10000"/>
          </a:bodyPr>
          <a:lstStyle/>
          <a:p>
            <a:pPr marL="0" indent="0" algn="ctr">
              <a:buNone/>
            </a:pPr>
            <a:r>
              <a:rPr lang="en-GB" sz="3200" dirty="0" smtClean="0">
                <a:latin typeface="Comic Sans MS" panose="030F0702030302020204" pitchFamily="66" charset="0"/>
              </a:rPr>
              <a:t>The Ofsted inspectors wanted to pass on their thanks to all the children of St Mary’s.</a:t>
            </a:r>
          </a:p>
          <a:p>
            <a:pPr marL="0" indent="0" algn="ctr">
              <a:buNone/>
            </a:pPr>
            <a:r>
              <a:rPr lang="en-GB" sz="3200" dirty="0" smtClean="0">
                <a:latin typeface="Comic Sans MS" panose="030F0702030302020204" pitchFamily="66" charset="0"/>
              </a:rPr>
              <a:t>They complimented you on your behaviour, manners and enthusiasm.</a:t>
            </a:r>
          </a:p>
          <a:p>
            <a:pPr marL="0" indent="0" algn="ctr">
              <a:buNone/>
            </a:pPr>
            <a:r>
              <a:rPr lang="en-GB" sz="3200" dirty="0" smtClean="0">
                <a:latin typeface="Comic Sans MS" panose="030F0702030302020204" pitchFamily="66" charset="0"/>
              </a:rPr>
              <a:t>We are all very proud of you!</a:t>
            </a:r>
          </a:p>
          <a:p>
            <a:pPr marL="0" indent="0" algn="ctr">
              <a:buNone/>
            </a:pPr>
            <a:endParaRPr lang="en-GB" dirty="0"/>
          </a:p>
          <a:p>
            <a:pPr marL="0" indent="0" algn="ctr">
              <a:buNone/>
            </a:pPr>
            <a:endParaRPr lang="en-GB" dirty="0"/>
          </a:p>
        </p:txBody>
      </p:sp>
      <p:pic>
        <p:nvPicPr>
          <p:cNvPr id="1026" name="Picture 2" descr="Bronze Galaxy Well Done Medal 45mm (1.75&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797" y="2182970"/>
            <a:ext cx="285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5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mmer reading challenge 2017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321" y="2013285"/>
            <a:ext cx="4239062" cy="1979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0620" y="5808372"/>
            <a:ext cx="9491730" cy="830997"/>
          </a:xfrm>
          <a:prstGeom prst="rect">
            <a:avLst/>
          </a:prstGeom>
          <a:noFill/>
        </p:spPr>
        <p:txBody>
          <a:bodyPr wrap="square" rtlCol="0">
            <a:spAutoFit/>
          </a:bodyPr>
          <a:lstStyle/>
          <a:p>
            <a:r>
              <a:rPr lang="en-GB" sz="4800" dirty="0" smtClean="0">
                <a:solidFill>
                  <a:schemeClr val="accent3">
                    <a:lumMod val="75000"/>
                  </a:schemeClr>
                </a:solidFill>
                <a:latin typeface="Aharoni" panose="02010803020104030203" pitchFamily="2" charset="-79"/>
                <a:cs typeface="Aharoni" panose="02010803020104030203" pitchFamily="2" charset="-79"/>
              </a:rPr>
              <a:t>Are you up for the challenge?</a:t>
            </a:r>
            <a:endParaRPr lang="en-GB" sz="4800" dirty="0">
              <a:solidFill>
                <a:schemeClr val="accent3">
                  <a:lumMod val="75000"/>
                </a:schemeClr>
              </a:solidFill>
              <a:latin typeface="Aharoni" panose="02010803020104030203" pitchFamily="2" charset="-79"/>
              <a:cs typeface="Aharoni" panose="02010803020104030203" pitchFamily="2" charset="-79"/>
            </a:endParaRPr>
          </a:p>
        </p:txBody>
      </p:sp>
      <p:sp>
        <p:nvSpPr>
          <p:cNvPr id="5" name="TextBox 4"/>
          <p:cNvSpPr txBox="1"/>
          <p:nvPr/>
        </p:nvSpPr>
        <p:spPr>
          <a:xfrm>
            <a:off x="5215944" y="4069414"/>
            <a:ext cx="1687132" cy="830997"/>
          </a:xfrm>
          <a:prstGeom prst="rect">
            <a:avLst/>
          </a:prstGeom>
          <a:noFill/>
        </p:spPr>
        <p:txBody>
          <a:bodyPr wrap="square" rtlCol="0">
            <a:spAutoFit/>
          </a:bodyPr>
          <a:lstStyle/>
          <a:p>
            <a:pPr algn="ctr"/>
            <a:r>
              <a:rPr lang="en-GB" sz="4800" b="1" dirty="0" smtClean="0">
                <a:solidFill>
                  <a:srgbClr val="CC0066"/>
                </a:solidFill>
                <a:latin typeface="+mj-lt"/>
              </a:rPr>
              <a:t>2017</a:t>
            </a:r>
            <a:endParaRPr lang="en-GB" sz="4800" b="1" dirty="0">
              <a:solidFill>
                <a:srgbClr val="CC0066"/>
              </a:solidFill>
              <a:latin typeface="+mj-lt"/>
            </a:endParaRPr>
          </a:p>
        </p:txBody>
      </p:sp>
    </p:spTree>
    <p:extLst>
      <p:ext uri="{BB962C8B-B14F-4D97-AF65-F5344CB8AC3E}">
        <p14:creationId xmlns:p14="http://schemas.microsoft.com/office/powerpoint/2010/main" val="691918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6074" y="322459"/>
            <a:ext cx="10178322" cy="523220"/>
          </a:xfrm>
          <a:prstGeom prst="rect">
            <a:avLst/>
          </a:prstGeom>
          <a:noFill/>
        </p:spPr>
        <p:txBody>
          <a:bodyPr wrap="square" rtlCol="0">
            <a:spAutoFit/>
          </a:bodyPr>
          <a:lstStyle/>
          <a:p>
            <a:r>
              <a:rPr lang="en-GB" sz="2800" b="1" dirty="0" smtClean="0"/>
              <a:t>Summer holidays are approaching we will all enjoy:</a:t>
            </a:r>
            <a:endParaRPr lang="en-GB" sz="2800" b="1" dirty="0"/>
          </a:p>
        </p:txBody>
      </p:sp>
      <p:pic>
        <p:nvPicPr>
          <p:cNvPr id="2050" name="Picture 2" descr="Image result for sand castles and holid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384" y="925144"/>
            <a:ext cx="3999559" cy="2662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ays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543" y="925144"/>
            <a:ext cx="3164536" cy="18488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ays 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543" y="2995316"/>
            <a:ext cx="2424853" cy="21175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days 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384" y="3706213"/>
            <a:ext cx="2187217" cy="15164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theme p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2678" y="925143"/>
            <a:ext cx="3053465" cy="1848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68992" y="2915341"/>
            <a:ext cx="3887151" cy="1138773"/>
          </a:xfrm>
          <a:prstGeom prst="rect">
            <a:avLst/>
          </a:prstGeom>
          <a:noFill/>
        </p:spPr>
        <p:txBody>
          <a:bodyPr wrap="square" rtlCol="0">
            <a:spAutoFit/>
          </a:bodyPr>
          <a:lstStyle/>
          <a:p>
            <a:r>
              <a:rPr lang="en-GB" sz="6800" b="1" dirty="0" smtClean="0">
                <a:solidFill>
                  <a:srgbClr val="FF0000"/>
                </a:solidFill>
                <a:latin typeface="Aharoni" panose="02010803020104030203" pitchFamily="2" charset="-79"/>
                <a:cs typeface="Aharoni" panose="02010803020104030203" pitchFamily="2" charset="-79"/>
              </a:rPr>
              <a:t>Days out</a:t>
            </a:r>
            <a:endParaRPr lang="en-GB" sz="6800" b="1" dirty="0">
              <a:solidFill>
                <a:srgbClr val="FF0000"/>
              </a:solidFill>
              <a:latin typeface="Aharoni" panose="02010803020104030203" pitchFamily="2" charset="-79"/>
              <a:cs typeface="Aharoni" panose="02010803020104030203" pitchFamily="2" charset="-79"/>
            </a:endParaRPr>
          </a:p>
        </p:txBody>
      </p:sp>
      <p:sp>
        <p:nvSpPr>
          <p:cNvPr id="6" name="TextBox 5"/>
          <p:cNvSpPr txBox="1"/>
          <p:nvPr/>
        </p:nvSpPr>
        <p:spPr>
          <a:xfrm rot="19300155">
            <a:off x="3162143" y="3991745"/>
            <a:ext cx="2295859" cy="769441"/>
          </a:xfrm>
          <a:prstGeom prst="rect">
            <a:avLst/>
          </a:prstGeom>
          <a:noFill/>
        </p:spPr>
        <p:txBody>
          <a:bodyPr wrap="square" rtlCol="0">
            <a:spAutoFit/>
          </a:bodyPr>
          <a:lstStyle/>
          <a:p>
            <a:r>
              <a:rPr lang="en-GB" sz="4400" dirty="0" smtClean="0">
                <a:solidFill>
                  <a:srgbClr val="7030A0"/>
                </a:solidFill>
                <a:latin typeface="AR DESTINE" panose="02000000000000000000" pitchFamily="2" charset="0"/>
              </a:rPr>
              <a:t>Holidays</a:t>
            </a:r>
            <a:endParaRPr lang="en-GB" sz="4400" dirty="0">
              <a:solidFill>
                <a:srgbClr val="7030A0"/>
              </a:solidFill>
              <a:latin typeface="AR DESTINE" panose="02000000000000000000" pitchFamily="2" charset="0"/>
            </a:endParaRPr>
          </a:p>
        </p:txBody>
      </p:sp>
      <p:pic>
        <p:nvPicPr>
          <p:cNvPr id="2060" name="Picture 12" descr="Image result for lie 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7296" y="5328123"/>
            <a:ext cx="3173861" cy="13906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09384" y="5390204"/>
            <a:ext cx="2187217" cy="1200329"/>
          </a:xfrm>
          <a:prstGeom prst="rect">
            <a:avLst/>
          </a:prstGeom>
          <a:noFill/>
        </p:spPr>
        <p:txBody>
          <a:bodyPr wrap="square" rtlCol="0">
            <a:spAutoFit/>
          </a:bodyPr>
          <a:lstStyle/>
          <a:p>
            <a:pPr algn="ctr"/>
            <a:r>
              <a:rPr lang="en-GB" sz="3600" b="1" dirty="0" smtClean="0">
                <a:solidFill>
                  <a:srgbClr val="00B050"/>
                </a:solidFill>
              </a:rPr>
              <a:t>Lazy mornings</a:t>
            </a:r>
            <a:endParaRPr lang="en-GB" sz="3600" b="1" dirty="0">
              <a:solidFill>
                <a:srgbClr val="00B050"/>
              </a:solidFill>
            </a:endParaRPr>
          </a:p>
        </p:txBody>
      </p:sp>
      <p:pic>
        <p:nvPicPr>
          <p:cNvPr id="2062" name="Picture 14" descr="Image result for fami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75338" y="4195425"/>
            <a:ext cx="1980805" cy="239510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friends childr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7563999" y="4594421"/>
            <a:ext cx="2395108" cy="15971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7390" y="5482536"/>
            <a:ext cx="1107991" cy="1015663"/>
          </a:xfrm>
          <a:prstGeom prst="rect">
            <a:avLst/>
          </a:prstGeom>
          <a:noFill/>
        </p:spPr>
        <p:txBody>
          <a:bodyPr wrap="square" rtlCol="0">
            <a:spAutoFit/>
          </a:bodyPr>
          <a:lstStyle/>
          <a:p>
            <a:pPr algn="ctr"/>
            <a:r>
              <a:rPr lang="en-GB" sz="2000" b="1" dirty="0" smtClean="0">
                <a:solidFill>
                  <a:srgbClr val="0000CC"/>
                </a:solidFill>
              </a:rPr>
              <a:t>Friends &amp; family</a:t>
            </a:r>
            <a:endParaRPr lang="en-GB" sz="2000" b="1" dirty="0">
              <a:solidFill>
                <a:srgbClr val="0000CC"/>
              </a:solidFill>
            </a:endParaRPr>
          </a:p>
        </p:txBody>
      </p:sp>
    </p:spTree>
    <p:extLst>
      <p:ext uri="{BB962C8B-B14F-4D97-AF65-F5344CB8AC3E}">
        <p14:creationId xmlns:p14="http://schemas.microsoft.com/office/powerpoint/2010/main" val="15774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24260" y="6091707"/>
            <a:ext cx="9247030" cy="592428"/>
          </a:xfrm>
        </p:spPr>
        <p:txBody>
          <a:bodyPr/>
          <a:lstStyle/>
          <a:p>
            <a:pPr algn="ctr"/>
            <a:r>
              <a:rPr lang="en-GB" cap="none" dirty="0" smtClean="0"/>
              <a:t>https://summerreadingchallenge.org.uk/join-in</a:t>
            </a:r>
            <a:endParaRPr lang="en-GB" cap="none" dirty="0"/>
          </a:p>
        </p:txBody>
      </p:sp>
      <p:pic>
        <p:nvPicPr>
          <p:cNvPr id="2050" name="Picture 2" descr="Image result for images of children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78608">
            <a:off x="2861498" y="738098"/>
            <a:ext cx="5772549" cy="2886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mages of children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775" y="3260027"/>
            <a:ext cx="4181475" cy="2333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mages of children rea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2237">
            <a:off x="4416528" y="3730795"/>
            <a:ext cx="2464784" cy="18628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88845" y="699870"/>
            <a:ext cx="2982445" cy="2062103"/>
          </a:xfrm>
          <a:prstGeom prst="rect">
            <a:avLst/>
          </a:prstGeom>
          <a:noFill/>
        </p:spPr>
        <p:txBody>
          <a:bodyPr wrap="square" rtlCol="0">
            <a:spAutoFit/>
          </a:bodyPr>
          <a:lstStyle/>
          <a:p>
            <a:r>
              <a:rPr lang="en-GB" sz="3200" b="1" dirty="0">
                <a:solidFill>
                  <a:srgbClr val="00B0F0"/>
                </a:solidFill>
              </a:rPr>
              <a:t>a</a:t>
            </a:r>
            <a:r>
              <a:rPr lang="en-GB" sz="3200" b="1" dirty="0" smtClean="0">
                <a:solidFill>
                  <a:srgbClr val="00B0F0"/>
                </a:solidFill>
              </a:rPr>
              <a:t>nd reading a book, comic, magazine, IPAD or kindle. </a:t>
            </a:r>
            <a:endParaRPr lang="en-GB" sz="3200" b="1" dirty="0">
              <a:solidFill>
                <a:srgbClr val="00B0F0"/>
              </a:solidFill>
            </a:endParaRPr>
          </a:p>
        </p:txBody>
      </p:sp>
    </p:spTree>
    <p:extLst>
      <p:ext uri="{BB962C8B-B14F-4D97-AF65-F5344CB8AC3E}">
        <p14:creationId xmlns:p14="http://schemas.microsoft.com/office/powerpoint/2010/main" val="464691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01567" y="251135"/>
            <a:ext cx="4378816" cy="6317089"/>
          </a:xfrm>
        </p:spPr>
        <p:txBody>
          <a:bodyPr>
            <a:normAutofit/>
          </a:bodyPr>
          <a:lstStyle/>
          <a:p>
            <a:pPr marL="285750" indent="-285750">
              <a:buFont typeface="Arial" panose="020B0604020202020204" pitchFamily="34" charset="0"/>
              <a:buChar char="•"/>
            </a:pPr>
            <a:r>
              <a:rPr lang="en-GB" sz="3200" b="1" dirty="0" smtClean="0">
                <a:latin typeface="Comic Sans MS" panose="030F0702030302020204" pitchFamily="66" charset="0"/>
              </a:rPr>
              <a:t>Last year we came third. </a:t>
            </a:r>
          </a:p>
          <a:p>
            <a:pPr marL="285750" indent="-285750">
              <a:buFont typeface="Arial" panose="020B0604020202020204" pitchFamily="34" charset="0"/>
              <a:buChar char="•"/>
            </a:pPr>
            <a:r>
              <a:rPr lang="en-GB" sz="3200" b="1" dirty="0" smtClean="0">
                <a:latin typeface="Comic Sans MS" panose="030F0702030302020204" pitchFamily="66" charset="0"/>
              </a:rPr>
              <a:t>This year we want to come first!</a:t>
            </a:r>
          </a:p>
          <a:p>
            <a:pPr marL="285750" indent="-285750">
              <a:buFont typeface="Arial" panose="020B0604020202020204" pitchFamily="34" charset="0"/>
              <a:buChar char="•"/>
            </a:pPr>
            <a:r>
              <a:rPr lang="en-GB" sz="3200" b="1" dirty="0" smtClean="0">
                <a:latin typeface="Comic Sans MS" panose="030F0702030302020204" pitchFamily="66" charset="0"/>
              </a:rPr>
              <a:t>Library visits will start at the beginning of July, so you can sign up and choose your first three books.</a:t>
            </a:r>
          </a:p>
          <a:p>
            <a:pPr marL="285750" indent="-285750">
              <a:buFont typeface="Arial" panose="020B0604020202020204" pitchFamily="34" charset="0"/>
              <a:buChar char="•"/>
            </a:pPr>
            <a:endParaRPr lang="en-GB" sz="3200" b="1" dirty="0" smtClean="0">
              <a:latin typeface="Comic Sans MS" panose="030F0702030302020204" pitchFamily="66" charset="0"/>
            </a:endParaRPr>
          </a:p>
          <a:p>
            <a:endParaRPr lang="en-GB" sz="3200" b="1" dirty="0">
              <a:latin typeface="Comic Sans MS" panose="030F0702030302020204" pitchFamily="66" charset="0"/>
            </a:endParaRPr>
          </a:p>
        </p:txBody>
      </p:sp>
      <p:pic>
        <p:nvPicPr>
          <p:cNvPr id="3074" name="Picture 2" descr="Image result for summer reading challenge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92" y="2904185"/>
            <a:ext cx="5842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ummer reading challenge 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628" y="341288"/>
            <a:ext cx="4680352" cy="218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95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hildren's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371" y="3707765"/>
            <a:ext cx="4559121" cy="28142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33341" y="283335"/>
            <a:ext cx="4765183" cy="3277820"/>
          </a:xfrm>
          <a:prstGeom prst="rect">
            <a:avLst/>
          </a:prstGeom>
          <a:noFill/>
        </p:spPr>
        <p:txBody>
          <a:bodyPr wrap="square" rtlCol="0">
            <a:spAutoFit/>
          </a:bodyPr>
          <a:lstStyle/>
          <a:p>
            <a:r>
              <a:rPr lang="en-GB" sz="2300" dirty="0" smtClean="0">
                <a:latin typeface="Comic Sans MS" panose="030F0702030302020204" pitchFamily="66" charset="0"/>
              </a:rPr>
              <a:t>The fiction section of the library will be extended over the next two weeks.  This means that it will start on the left hand side of the library, near the window.</a:t>
            </a:r>
          </a:p>
          <a:p>
            <a:endParaRPr lang="en-GB" sz="2300" dirty="0">
              <a:latin typeface="Comic Sans MS" panose="030F0702030302020204" pitchFamily="66" charset="0"/>
            </a:endParaRPr>
          </a:p>
          <a:p>
            <a:r>
              <a:rPr lang="en-GB" sz="2300" dirty="0" smtClean="0">
                <a:latin typeface="Comic Sans MS" panose="030F0702030302020204" pitchFamily="66" charset="0"/>
              </a:rPr>
              <a:t>So if you wonder where all the books have gone, check on both sides.</a:t>
            </a:r>
            <a:endParaRPr lang="en-GB" sz="2300" dirty="0">
              <a:latin typeface="Comic Sans MS" panose="030F0702030302020204" pitchFamily="66" charset="0"/>
            </a:endParaRPr>
          </a:p>
        </p:txBody>
      </p:sp>
      <p:pic>
        <p:nvPicPr>
          <p:cNvPr id="4100" name="Picture 4" descr="Image result for reluctant r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601" y="1363649"/>
            <a:ext cx="4455130" cy="2671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83601" y="450761"/>
            <a:ext cx="4455130" cy="646331"/>
          </a:xfrm>
          <a:prstGeom prst="rect">
            <a:avLst/>
          </a:prstGeom>
          <a:noFill/>
        </p:spPr>
        <p:txBody>
          <a:bodyPr wrap="square" rtlCol="0">
            <a:spAutoFit/>
          </a:bodyPr>
          <a:lstStyle/>
          <a:p>
            <a:pPr algn="ctr"/>
            <a:r>
              <a:rPr lang="en-GB" sz="3600" b="1" dirty="0" smtClean="0">
                <a:solidFill>
                  <a:schemeClr val="accent5">
                    <a:lumMod val="75000"/>
                  </a:schemeClr>
                </a:solidFill>
                <a:latin typeface="Comic Sans MS" panose="030F0702030302020204" pitchFamily="66" charset="0"/>
              </a:rPr>
              <a:t>Reluctant Readers</a:t>
            </a:r>
            <a:endParaRPr lang="en-GB" sz="3600" b="1" dirty="0">
              <a:solidFill>
                <a:schemeClr val="accent5">
                  <a:lumMod val="75000"/>
                </a:schemeClr>
              </a:solidFill>
              <a:latin typeface="Comic Sans MS" panose="030F0702030302020204" pitchFamily="66" charset="0"/>
            </a:endParaRPr>
          </a:p>
        </p:txBody>
      </p:sp>
      <p:sp>
        <p:nvSpPr>
          <p:cNvPr id="4" name="TextBox 3"/>
          <p:cNvSpPr txBox="1"/>
          <p:nvPr/>
        </p:nvSpPr>
        <p:spPr>
          <a:xfrm>
            <a:off x="6297769" y="4301544"/>
            <a:ext cx="5550794" cy="2246769"/>
          </a:xfrm>
          <a:prstGeom prst="rect">
            <a:avLst/>
          </a:prstGeom>
          <a:noFill/>
        </p:spPr>
        <p:txBody>
          <a:bodyPr wrap="square" rtlCol="0">
            <a:spAutoFit/>
          </a:bodyPr>
          <a:lstStyle/>
          <a:p>
            <a:pPr algn="ctr"/>
            <a:r>
              <a:rPr lang="en-GB" sz="2800" dirty="0" smtClean="0">
                <a:latin typeface="Comic Sans MS" panose="030F0702030302020204" pitchFamily="66" charset="0"/>
              </a:rPr>
              <a:t>Look out for the books with the blue dot.  </a:t>
            </a:r>
          </a:p>
          <a:p>
            <a:pPr algn="ctr"/>
            <a:r>
              <a:rPr lang="en-GB" sz="2800" dirty="0" smtClean="0">
                <a:latin typeface="Comic Sans MS" panose="030F0702030302020204" pitchFamily="66" charset="0"/>
              </a:rPr>
              <a:t>There is a range of non-fiction, graphic novels and illustrated fiction.</a:t>
            </a:r>
            <a:endParaRPr lang="en-GB" sz="2800" dirty="0">
              <a:latin typeface="Comic Sans MS" panose="030F0702030302020204" pitchFamily="66" charset="0"/>
            </a:endParaRPr>
          </a:p>
        </p:txBody>
      </p:sp>
    </p:spTree>
    <p:extLst>
      <p:ext uri="{BB962C8B-B14F-4D97-AF65-F5344CB8AC3E}">
        <p14:creationId xmlns:p14="http://schemas.microsoft.com/office/powerpoint/2010/main" val="369152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7886" y="1056069"/>
            <a:ext cx="10174310" cy="1569660"/>
          </a:xfrm>
          <a:prstGeom prst="rect">
            <a:avLst/>
          </a:prstGeom>
          <a:noFill/>
        </p:spPr>
        <p:txBody>
          <a:bodyPr wrap="square" rtlCol="0">
            <a:spAutoFit/>
          </a:bodyPr>
          <a:lstStyle/>
          <a:p>
            <a:pPr algn="ctr"/>
            <a:r>
              <a:rPr lang="en-GB" sz="9600" b="1" dirty="0" smtClean="0"/>
              <a:t>Book Amnesty</a:t>
            </a:r>
            <a:endParaRPr lang="en-GB" sz="9600" b="1" dirty="0"/>
          </a:p>
        </p:txBody>
      </p:sp>
      <p:sp>
        <p:nvSpPr>
          <p:cNvPr id="5" name="TextBox 4"/>
          <p:cNvSpPr txBox="1"/>
          <p:nvPr/>
        </p:nvSpPr>
        <p:spPr>
          <a:xfrm>
            <a:off x="1049627" y="2910625"/>
            <a:ext cx="10650829" cy="3139321"/>
          </a:xfrm>
          <a:prstGeom prst="rect">
            <a:avLst/>
          </a:prstGeom>
          <a:noFill/>
        </p:spPr>
        <p:txBody>
          <a:bodyPr wrap="square" rtlCol="0">
            <a:spAutoFit/>
          </a:bodyPr>
          <a:lstStyle/>
          <a:p>
            <a:r>
              <a:rPr lang="en-GB" sz="6600" b="1" dirty="0" smtClean="0">
                <a:solidFill>
                  <a:srgbClr val="FF0000"/>
                </a:solidFill>
              </a:rPr>
              <a:t>Make sure you return any school library books by the end of term.</a:t>
            </a:r>
            <a:endParaRPr lang="en-GB" sz="6600" b="1" dirty="0">
              <a:solidFill>
                <a:srgbClr val="FF0000"/>
              </a:solidFill>
            </a:endParaRPr>
          </a:p>
        </p:txBody>
      </p:sp>
    </p:spTree>
    <p:extLst>
      <p:ext uri="{BB962C8B-B14F-4D97-AF65-F5344CB8AC3E}">
        <p14:creationId xmlns:p14="http://schemas.microsoft.com/office/powerpoint/2010/main" val="222771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u27TqiEIDk"/>
          <p:cNvPicPr>
            <a:picLocks noRot="1" noChangeAspect="1"/>
          </p:cNvPicPr>
          <p:nvPr>
            <a:videoFile r:link="rId1"/>
          </p:nvPr>
        </p:nvPicPr>
        <p:blipFill>
          <a:blip r:embed="rId3"/>
          <a:stretch>
            <a:fillRect/>
          </a:stretch>
        </p:blipFill>
        <p:spPr>
          <a:xfrm>
            <a:off x="1272861" y="455992"/>
            <a:ext cx="10316693" cy="5803140"/>
          </a:xfrm>
          <a:prstGeom prst="rect">
            <a:avLst/>
          </a:prstGeom>
        </p:spPr>
      </p:pic>
      <p:sp>
        <p:nvSpPr>
          <p:cNvPr id="2" name="Rectangle 1"/>
          <p:cNvSpPr/>
          <p:nvPr/>
        </p:nvSpPr>
        <p:spPr>
          <a:xfrm>
            <a:off x="1272861" y="6383319"/>
            <a:ext cx="5655715" cy="369332"/>
          </a:xfrm>
          <a:prstGeom prst="rect">
            <a:avLst/>
          </a:prstGeom>
        </p:spPr>
        <p:txBody>
          <a:bodyPr wrap="none">
            <a:spAutoFit/>
          </a:bodyPr>
          <a:lstStyle/>
          <a:p>
            <a:r>
              <a:rPr lang="en-GB" dirty="0"/>
              <a:t>https://www.youtube.com/watch?v=Zu27TqiEIDk</a:t>
            </a:r>
          </a:p>
        </p:txBody>
      </p:sp>
    </p:spTree>
    <p:extLst>
      <p:ext uri="{BB962C8B-B14F-4D97-AF65-F5344CB8AC3E}">
        <p14:creationId xmlns:p14="http://schemas.microsoft.com/office/powerpoint/2010/main" val="449548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182</TotalTime>
  <Words>226</Words>
  <Application>Microsoft Office PowerPoint</Application>
  <PresentationFormat>Widescreen</PresentationFormat>
  <Paragraphs>30</Paragraphs>
  <Slides>13</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Aharoni</vt:lpstr>
      <vt:lpstr>AR DESTINE</vt:lpstr>
      <vt:lpstr>Arial</vt:lpstr>
      <vt:lpstr>Comic Sans MS</vt:lpstr>
      <vt:lpstr>Gill Sans MT</vt:lpstr>
      <vt:lpstr>Impact</vt:lpstr>
      <vt:lpstr>Badge</vt:lpstr>
      <vt:lpstr>PowerPoint Presentation</vt:lpstr>
      <vt:lpstr>WELL 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W</dc:creator>
  <cp:lastModifiedBy>J W</cp:lastModifiedBy>
  <cp:revision>20</cp:revision>
  <dcterms:created xsi:type="dcterms:W3CDTF">2017-05-07T21:56:03Z</dcterms:created>
  <dcterms:modified xsi:type="dcterms:W3CDTF">2017-06-11T21:52:18Z</dcterms:modified>
</cp:coreProperties>
</file>