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367" r:id="rId3"/>
    <p:sldId id="368" r:id="rId4"/>
    <p:sldId id="290" r:id="rId5"/>
    <p:sldId id="300" r:id="rId6"/>
    <p:sldId id="301" r:id="rId7"/>
    <p:sldId id="332" r:id="rId8"/>
    <p:sldId id="338" r:id="rId9"/>
    <p:sldId id="317" r:id="rId10"/>
    <p:sldId id="339" r:id="rId11"/>
    <p:sldId id="335" r:id="rId12"/>
    <p:sldId id="320" r:id="rId13"/>
    <p:sldId id="273" r:id="rId14"/>
    <p:sldId id="297" r:id="rId15"/>
    <p:sldId id="363" r:id="rId16"/>
    <p:sldId id="365" r:id="rId17"/>
    <p:sldId id="366" r:id="rId18"/>
    <p:sldId id="349" r:id="rId19"/>
    <p:sldId id="358" r:id="rId20"/>
    <p:sldId id="356" r:id="rId21"/>
    <p:sldId id="357" r:id="rId22"/>
    <p:sldId id="268" r:id="rId23"/>
    <p:sldId id="337" r:id="rId24"/>
  </p:sldIdLst>
  <p:sldSz cx="9144000" cy="6858000" type="screen4x3"/>
  <p:notesSz cx="6797675" cy="9926638"/>
  <p:defaultTex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7DFF"/>
    <a:srgbClr val="CC99FF"/>
    <a:srgbClr val="DCA0BE"/>
    <a:srgbClr val="FFFF4F"/>
    <a:srgbClr val="9999FF"/>
    <a:srgbClr val="CCCCFF"/>
    <a:srgbClr val="81A2E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3250" autoAdjust="0"/>
  </p:normalViewPr>
  <p:slideViewPr>
    <p:cSldViewPr>
      <p:cViewPr varScale="1">
        <p:scale>
          <a:sx n="82" d="100"/>
          <a:sy n="82" d="100"/>
        </p:scale>
        <p:origin x="1464" y="5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318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2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vl1pPr>
          </a:lstStyle>
          <a:p>
            <a:pPr>
              <a:defRPr/>
            </a:pPr>
            <a:endParaRPr lang="en-GB"/>
          </a:p>
        </p:txBody>
      </p:sp>
      <p:sp>
        <p:nvSpPr>
          <p:cNvPr id="11267" name="Rectangle 3"/>
          <p:cNvSpPr>
            <a:spLocks noGrp="1" noChangeArrowheads="1"/>
          </p:cNvSpPr>
          <p:nvPr>
            <p:ph type="dt" sz="quarter"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GB"/>
          </a:p>
        </p:txBody>
      </p:sp>
      <p:sp>
        <p:nvSpPr>
          <p:cNvPr id="11268" name="Rectangle 4"/>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vl1pPr>
          </a:lstStyle>
          <a:p>
            <a:pPr>
              <a:defRPr/>
            </a:pPr>
            <a:endParaRPr lang="en-GB"/>
          </a:p>
        </p:txBody>
      </p:sp>
      <p:sp>
        <p:nvSpPr>
          <p:cNvPr id="11269" name="Rectangle 5"/>
          <p:cNvSpPr>
            <a:spLocks noGrp="1" noChangeArrowheads="1"/>
          </p:cNvSpPr>
          <p:nvPr>
            <p:ph type="sldNum" sz="quarter" idx="3"/>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E62C35F-054B-4774-8DEA-29926437FB55}"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vl1pPr>
          </a:lstStyle>
          <a:p>
            <a:pPr>
              <a:defRPr/>
            </a:pPr>
            <a:endParaRPr lang="en-GB"/>
          </a:p>
        </p:txBody>
      </p:sp>
      <p:sp>
        <p:nvSpPr>
          <p:cNvPr id="6147" name="Rectangle 3"/>
          <p:cNvSpPr>
            <a:spLocks noGrp="1" noChangeArrowheads="1"/>
          </p:cNvSpPr>
          <p:nvPr>
            <p:ph type="dt"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GB"/>
          </a:p>
        </p:txBody>
      </p:sp>
      <p:sp>
        <p:nvSpPr>
          <p:cNvPr id="2052"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06463" y="4714875"/>
            <a:ext cx="49847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vl1pPr>
          </a:lstStyle>
          <a:p>
            <a:pPr>
              <a:defRPr/>
            </a:pPr>
            <a:endParaRPr lang="en-GB"/>
          </a:p>
        </p:txBody>
      </p:sp>
      <p:sp>
        <p:nvSpPr>
          <p:cNvPr id="6151" name="Rectangle 7"/>
          <p:cNvSpPr>
            <a:spLocks noGrp="1" noChangeArrowheads="1"/>
          </p:cNvSpPr>
          <p:nvPr>
            <p:ph type="sldNum" sz="quarter" idx="5"/>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B0EABEF-849B-449C-8E5A-65153FC23A85}"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917575" y="744538"/>
            <a:ext cx="4962525" cy="3722687"/>
          </a:xfrm>
          <a:ln/>
        </p:spPr>
      </p:sp>
      <p:sp>
        <p:nvSpPr>
          <p:cNvPr id="9219" name="Notes Placeholder 2"/>
          <p:cNvSpPr>
            <a:spLocks noGrp="1"/>
          </p:cNvSpPr>
          <p:nvPr>
            <p:ph type="body" idx="1"/>
          </p:nvPr>
        </p:nvSpPr>
        <p:spPr>
          <a:noFill/>
        </p:spPr>
        <p:txBody>
          <a:bodyPr/>
          <a:lstStyle/>
          <a:p>
            <a:endParaRPr lang="en-US" altLang="en-US" smtClean="0"/>
          </a:p>
        </p:txBody>
      </p:sp>
      <p:sp>
        <p:nvSpPr>
          <p:cNvPr id="9220"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188F073-EBFF-45E8-821A-00AED850B8C2}" type="slidenum">
              <a:rPr lang="en-GB" altLang="en-US" sz="1200" smtClean="0"/>
              <a:pPr/>
              <a:t>6</a:t>
            </a:fld>
            <a:endParaRPr lang="en-GB" alt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B0EABEF-849B-449C-8E5A-65153FC23A85}" type="slidenum">
              <a:rPr lang="en-GB" altLang="en-US" smtClean="0"/>
              <a:pPr>
                <a:defRPr/>
              </a:pPr>
              <a:t>7</a:t>
            </a:fld>
            <a:endParaRPr lang="en-GB" altLang="en-US"/>
          </a:p>
        </p:txBody>
      </p:sp>
    </p:spTree>
    <p:extLst>
      <p:ext uri="{BB962C8B-B14F-4D97-AF65-F5344CB8AC3E}">
        <p14:creationId xmlns:p14="http://schemas.microsoft.com/office/powerpoint/2010/main" val="3523081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B0EABEF-849B-449C-8E5A-65153FC23A85}" type="slidenum">
              <a:rPr lang="en-GB" altLang="en-US" smtClean="0"/>
              <a:pPr>
                <a:defRPr/>
              </a:pPr>
              <a:t>17</a:t>
            </a:fld>
            <a:endParaRPr lang="en-GB" altLang="en-US"/>
          </a:p>
        </p:txBody>
      </p:sp>
    </p:spTree>
    <p:extLst>
      <p:ext uri="{BB962C8B-B14F-4D97-AF65-F5344CB8AC3E}">
        <p14:creationId xmlns:p14="http://schemas.microsoft.com/office/powerpoint/2010/main" val="778695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10D992F-DFA4-4C8F-8CC4-9C2D7B412800}" type="slidenum">
              <a:rPr lang="en-GB" altLang="en-US"/>
              <a:pPr>
                <a:defRPr/>
              </a:pPr>
              <a:t>‹#›</a:t>
            </a:fld>
            <a:endParaRPr lang="en-GB" altLang="en-US"/>
          </a:p>
        </p:txBody>
      </p:sp>
    </p:spTree>
    <p:extLst>
      <p:ext uri="{BB962C8B-B14F-4D97-AF65-F5344CB8AC3E}">
        <p14:creationId xmlns:p14="http://schemas.microsoft.com/office/powerpoint/2010/main" val="169182252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69FA04-5426-42C8-853B-3C296C349F22}" type="slidenum">
              <a:rPr lang="en-GB" altLang="en-US"/>
              <a:pPr>
                <a:defRPr/>
              </a:pPr>
              <a:t>‹#›</a:t>
            </a:fld>
            <a:endParaRPr lang="en-GB" altLang="en-US"/>
          </a:p>
        </p:txBody>
      </p:sp>
    </p:spTree>
    <p:extLst>
      <p:ext uri="{BB962C8B-B14F-4D97-AF65-F5344CB8AC3E}">
        <p14:creationId xmlns:p14="http://schemas.microsoft.com/office/powerpoint/2010/main" val="66530498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D46C180-975B-4FB1-A1CE-ECEF7E91CC31}" type="slidenum">
              <a:rPr lang="en-GB" altLang="en-US"/>
              <a:pPr>
                <a:defRPr/>
              </a:pPr>
              <a:t>‹#›</a:t>
            </a:fld>
            <a:endParaRPr lang="en-GB" altLang="en-US"/>
          </a:p>
        </p:txBody>
      </p:sp>
    </p:spTree>
    <p:extLst>
      <p:ext uri="{BB962C8B-B14F-4D97-AF65-F5344CB8AC3E}">
        <p14:creationId xmlns:p14="http://schemas.microsoft.com/office/powerpoint/2010/main" val="177806766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CD0CA4E-E713-411D-8060-6A3A5ADBE930}" type="slidenum">
              <a:rPr lang="en-GB" altLang="en-US"/>
              <a:pPr>
                <a:defRPr/>
              </a:pPr>
              <a:t>‹#›</a:t>
            </a:fld>
            <a:endParaRPr lang="en-GB" altLang="en-US"/>
          </a:p>
        </p:txBody>
      </p:sp>
    </p:spTree>
    <p:extLst>
      <p:ext uri="{BB962C8B-B14F-4D97-AF65-F5344CB8AC3E}">
        <p14:creationId xmlns:p14="http://schemas.microsoft.com/office/powerpoint/2010/main" val="324444094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03D6CFA-5707-4792-85A1-9A2A072977DE}" type="slidenum">
              <a:rPr lang="en-GB" altLang="en-US"/>
              <a:pPr>
                <a:defRPr/>
              </a:pPr>
              <a:t>‹#›</a:t>
            </a:fld>
            <a:endParaRPr lang="en-GB" altLang="en-US"/>
          </a:p>
        </p:txBody>
      </p:sp>
    </p:spTree>
    <p:extLst>
      <p:ext uri="{BB962C8B-B14F-4D97-AF65-F5344CB8AC3E}">
        <p14:creationId xmlns:p14="http://schemas.microsoft.com/office/powerpoint/2010/main" val="303444041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DC84645-511A-4891-91A6-AE45C4E2B239}" type="slidenum">
              <a:rPr lang="en-GB" altLang="en-US"/>
              <a:pPr>
                <a:defRPr/>
              </a:pPr>
              <a:t>‹#›</a:t>
            </a:fld>
            <a:endParaRPr lang="en-GB" altLang="en-US"/>
          </a:p>
        </p:txBody>
      </p:sp>
    </p:spTree>
    <p:extLst>
      <p:ext uri="{BB962C8B-B14F-4D97-AF65-F5344CB8AC3E}">
        <p14:creationId xmlns:p14="http://schemas.microsoft.com/office/powerpoint/2010/main" val="405659751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CE6637CE-375E-4ACC-BA55-11E0B0B5E583}" type="slidenum">
              <a:rPr lang="en-GB" altLang="en-US"/>
              <a:pPr>
                <a:defRPr/>
              </a:pPr>
              <a:t>‹#›</a:t>
            </a:fld>
            <a:endParaRPr lang="en-GB" altLang="en-US"/>
          </a:p>
        </p:txBody>
      </p:sp>
    </p:spTree>
    <p:extLst>
      <p:ext uri="{BB962C8B-B14F-4D97-AF65-F5344CB8AC3E}">
        <p14:creationId xmlns:p14="http://schemas.microsoft.com/office/powerpoint/2010/main" val="352525379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F896D766-6B01-46DC-8B4B-7EF57FFBC571}" type="slidenum">
              <a:rPr lang="en-GB" altLang="en-US"/>
              <a:pPr>
                <a:defRPr/>
              </a:pPr>
              <a:t>‹#›</a:t>
            </a:fld>
            <a:endParaRPr lang="en-GB" altLang="en-US"/>
          </a:p>
        </p:txBody>
      </p:sp>
    </p:spTree>
    <p:extLst>
      <p:ext uri="{BB962C8B-B14F-4D97-AF65-F5344CB8AC3E}">
        <p14:creationId xmlns:p14="http://schemas.microsoft.com/office/powerpoint/2010/main" val="318397371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C7F6815-ED63-45F4-96E0-632095E0E7CA}" type="slidenum">
              <a:rPr lang="en-GB" altLang="en-US"/>
              <a:pPr>
                <a:defRPr/>
              </a:pPr>
              <a:t>‹#›</a:t>
            </a:fld>
            <a:endParaRPr lang="en-GB" altLang="en-US"/>
          </a:p>
        </p:txBody>
      </p:sp>
    </p:spTree>
    <p:extLst>
      <p:ext uri="{BB962C8B-B14F-4D97-AF65-F5344CB8AC3E}">
        <p14:creationId xmlns:p14="http://schemas.microsoft.com/office/powerpoint/2010/main" val="294395425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885D49C-6C9F-4762-AB19-2145CB0B276C}" type="slidenum">
              <a:rPr lang="en-GB" altLang="en-US"/>
              <a:pPr>
                <a:defRPr/>
              </a:pPr>
              <a:t>‹#›</a:t>
            </a:fld>
            <a:endParaRPr lang="en-GB" altLang="en-US"/>
          </a:p>
        </p:txBody>
      </p:sp>
    </p:spTree>
    <p:extLst>
      <p:ext uri="{BB962C8B-B14F-4D97-AF65-F5344CB8AC3E}">
        <p14:creationId xmlns:p14="http://schemas.microsoft.com/office/powerpoint/2010/main" val="288135957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47269D5-E99D-4DCF-A894-B410F8DD322A}" type="slidenum">
              <a:rPr lang="en-GB" altLang="en-US"/>
              <a:pPr>
                <a:defRPr/>
              </a:pPr>
              <a:t>‹#›</a:t>
            </a:fld>
            <a:endParaRPr lang="en-GB" altLang="en-US"/>
          </a:p>
        </p:txBody>
      </p:sp>
    </p:spTree>
    <p:extLst>
      <p:ext uri="{BB962C8B-B14F-4D97-AF65-F5344CB8AC3E}">
        <p14:creationId xmlns:p14="http://schemas.microsoft.com/office/powerpoint/2010/main" val="14174545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491CF31-E972-458C-B2E0-2B00E2491A62}"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p:tmplLst>
          <p:tmpl>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3.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G"/></Relationships>
</file>

<file path=ppt/slides/_rels/slide1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 Id="rId5" Type="http://schemas.openxmlformats.org/officeDocument/2006/relationships/image" Target="../media/image43.JPG"/><Relationship Id="rId4" Type="http://schemas.openxmlformats.org/officeDocument/2006/relationships/image" Target="../media/image42.JPG"/></Relationships>
</file>

<file path=ppt/slides/_rels/slide1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55650" y="0"/>
            <a:ext cx="7772400" cy="2514600"/>
          </a:xfrm>
          <a:extLst>
            <a:ext uri="{909E8E84-426E-40DD-AFC4-6F175D3DCCD1}">
              <a14:hiddenFill xmlns:a14="http://schemas.microsoft.com/office/drawing/2010/main">
                <a:solidFill>
                  <a:srgbClr val="CCFFFF"/>
                </a:solidFill>
              </a14:hiddenFill>
            </a:ext>
          </a:extLst>
        </p:spPr>
        <p:txBody>
          <a:bodyPr/>
          <a:lstStyle/>
          <a:p>
            <a:pPr eaLnBrk="1" hangingPunct="1"/>
            <a:r>
              <a:rPr lang="en-GB" altLang="en-US" dirty="0" smtClean="0">
                <a:latin typeface="Sassoon Infant Std" panose="020B0503020103030203" pitchFamily="34" charset="0"/>
              </a:rPr>
              <a:t>Welcome to</a:t>
            </a:r>
            <a:br>
              <a:rPr lang="en-GB" altLang="en-US" dirty="0" smtClean="0">
                <a:latin typeface="Sassoon Infant Std" panose="020B0503020103030203" pitchFamily="34" charset="0"/>
              </a:rPr>
            </a:br>
            <a:r>
              <a:rPr lang="en-GB" altLang="en-US" dirty="0" smtClean="0">
                <a:latin typeface="Sassoon Infant Std" panose="020B0503020103030203" pitchFamily="34" charset="0"/>
              </a:rPr>
              <a:t> St. Mary’s Church of England Primary School</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2466380"/>
            <a:ext cx="5788421" cy="3856916"/>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707904" y="117269"/>
            <a:ext cx="4562971" cy="844550"/>
          </a:xfrm>
          <a:solidFill>
            <a:srgbClr val="7D7DFF"/>
          </a:solidFill>
        </p:spPr>
        <p:txBody>
          <a:bodyPr/>
          <a:lstStyle/>
          <a:p>
            <a:r>
              <a:rPr lang="en-GB" altLang="en-US" sz="2400" dirty="0" smtClean="0">
                <a:latin typeface="Sassoon Infant Std" panose="020B0503020103030203" pitchFamily="34" charset="0"/>
              </a:rPr>
              <a:t>Understanding the world</a:t>
            </a:r>
          </a:p>
        </p:txBody>
      </p:sp>
      <p:sp>
        <p:nvSpPr>
          <p:cNvPr id="13317" name="AutoShape 8" descr="https://mail.google.com/mail/u/0?ui=2&amp;ik=fb44a173d8&amp;attid=0.6&amp;permmsgid=msg-f:1735713861785247201&amp;th=18167e8fa36e5de1&amp;view=fimg&amp;fur=ip&amp;sz=s0-l75-ft&amp;attbid=ANGjdJ_eGN6Ykk31bDnXP0kGWVhUXv2TKno1FNsn0jk_dEqs_cYcbmPX10VDCcLBGJ51VhBLUXXukVu4lwjgBELWM50RT0biX3CYPl-bDdO4Jt9OEo4AlEcgwTTAZ1w&amp;disp=emb&amp;realattid=f6aa2e6ca109d229_0.1.6"/>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28001" y="651865"/>
            <a:ext cx="3987276" cy="299045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08" y="4356517"/>
            <a:ext cx="3133440" cy="235008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3778" y="4109543"/>
            <a:ext cx="3467394" cy="2691747"/>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0016" y="3048029"/>
            <a:ext cx="3559472" cy="2669604"/>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34108" y="1043641"/>
            <a:ext cx="3468510" cy="2601383"/>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3308130" y="1262908"/>
            <a:ext cx="1978712" cy="1484033"/>
          </a:xfrm>
          <a:prstGeom prst="rect">
            <a:avLst/>
          </a:prstGeom>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123728" y="332656"/>
            <a:ext cx="4937125" cy="623887"/>
          </a:xfrm>
          <a:solidFill>
            <a:srgbClr val="FFFF00"/>
          </a:solidFill>
          <a:ln>
            <a:solidFill>
              <a:srgbClr val="DCA0BE"/>
            </a:solidFill>
            <a:miter lim="800000"/>
            <a:headEnd/>
            <a:tailEnd/>
          </a:ln>
        </p:spPr>
        <p:txBody>
          <a:bodyPr/>
          <a:lstStyle/>
          <a:p>
            <a:r>
              <a:rPr lang="en-GB" altLang="en-US" sz="2400" dirty="0" smtClean="0">
                <a:latin typeface="Sassoon Infant Std" panose="020B0503020103030203" pitchFamily="34" charset="0"/>
              </a:rPr>
              <a:t>Expressive Arts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60085" y="1511787"/>
            <a:ext cx="3096344" cy="232225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2823843" y="1124743"/>
            <a:ext cx="3387693" cy="253031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005480" y="3840703"/>
            <a:ext cx="3173619" cy="238021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529" y="4725144"/>
            <a:ext cx="2676285" cy="174136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7109" y="4884203"/>
            <a:ext cx="2411760" cy="1555729"/>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87109" y="1215437"/>
            <a:ext cx="2317336" cy="3202942"/>
          </a:xfrm>
          <a:prstGeom prst="rect">
            <a:avLst/>
          </a:prstGeom>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32397" y="116632"/>
            <a:ext cx="4679205" cy="576064"/>
          </a:xfrm>
          <a:solidFill>
            <a:schemeClr val="accent2">
              <a:lumMod val="40000"/>
              <a:lumOff val="60000"/>
            </a:schemeClr>
          </a:solidFill>
        </p:spPr>
        <p:txBody>
          <a:bodyPr/>
          <a:lstStyle/>
          <a:p>
            <a:pPr eaLnBrk="1" hangingPunct="1">
              <a:defRPr/>
            </a:pPr>
            <a:r>
              <a:rPr lang="en-GB" altLang="en-US" sz="2400" dirty="0" smtClean="0">
                <a:latin typeface="Sassoon Infant Std" panose="020B0503020103030203" pitchFamily="34" charset="0"/>
              </a:rPr>
              <a:t>Learning indoors and out!</a:t>
            </a:r>
            <a:endParaRPr lang="en-US" altLang="en-US" sz="2400" dirty="0" smtClean="0">
              <a:latin typeface="Sassoon Infant Std" panose="020B0503020103030203" pitchFamily="34" charset="0"/>
            </a:endParaRPr>
          </a:p>
        </p:txBody>
      </p:sp>
      <p:sp>
        <p:nvSpPr>
          <p:cNvPr id="15363" name="Rectangle 3"/>
          <p:cNvSpPr>
            <a:spLocks noGrp="1" noChangeArrowheads="1"/>
          </p:cNvSpPr>
          <p:nvPr>
            <p:ph type="body" idx="1"/>
          </p:nvPr>
        </p:nvSpPr>
        <p:spPr>
          <a:xfrm>
            <a:off x="685799" y="682254"/>
            <a:ext cx="7772400" cy="4114800"/>
          </a:xfrm>
        </p:spPr>
        <p:txBody>
          <a:bodyPr/>
          <a:lstStyle/>
          <a:p>
            <a:pPr algn="ctr" eaLnBrk="1" hangingPunct="1">
              <a:buFontTx/>
              <a:buNone/>
            </a:pPr>
            <a:r>
              <a:rPr lang="en-GB" altLang="en-US" sz="2000" dirty="0" smtClean="0">
                <a:latin typeface="Sassoon Infant Std" panose="020B0503020103030203" pitchFamily="34" charset="0"/>
              </a:rPr>
              <a:t>Our curriculum is a very active one both indoors and out. We learn outside whatever the weather!</a:t>
            </a:r>
            <a:endParaRPr lang="en-US" altLang="en-US" dirty="0" smtClean="0">
              <a:latin typeface="Sassoon Infant Std" panose="020B0503020103030203"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397" y="1412776"/>
            <a:ext cx="4064000" cy="304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9602" y="1412776"/>
            <a:ext cx="4064000" cy="304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07709" y="4092008"/>
            <a:ext cx="2775712" cy="254133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169" y="4175582"/>
            <a:ext cx="3475324" cy="2606493"/>
          </a:xfrm>
          <a:prstGeom prst="rect">
            <a:avLst/>
          </a:prstGeom>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476375" y="260350"/>
            <a:ext cx="6958013" cy="1143000"/>
          </a:xfrm>
          <a:extLst>
            <a:ext uri="{909E8E84-426E-40DD-AFC4-6F175D3DCCD1}">
              <a14:hiddenFill xmlns:a14="http://schemas.microsoft.com/office/drawing/2010/main">
                <a:solidFill>
                  <a:srgbClr val="CCFFFF"/>
                </a:solidFill>
              </a14:hiddenFill>
            </a:ext>
          </a:extLst>
        </p:spPr>
        <p:txBody>
          <a:bodyPr/>
          <a:lstStyle/>
          <a:p>
            <a:pPr eaLnBrk="1" hangingPunct="1"/>
            <a:r>
              <a:rPr lang="en-GB" altLang="en-US" sz="2400" dirty="0" smtClean="0">
                <a:latin typeface="Sassoon Infant Std" panose="020B0503020103030203" pitchFamily="34" charset="0"/>
              </a:rPr>
              <a:t>Learning Outside </a:t>
            </a:r>
          </a:p>
        </p:txBody>
      </p:sp>
      <p:sp>
        <p:nvSpPr>
          <p:cNvPr id="14339" name="Rectangle 3"/>
          <p:cNvSpPr>
            <a:spLocks noGrp="1" noChangeArrowheads="1"/>
          </p:cNvSpPr>
          <p:nvPr>
            <p:ph type="body" idx="1"/>
          </p:nvPr>
        </p:nvSpPr>
        <p:spPr>
          <a:xfrm>
            <a:off x="684213" y="1268413"/>
            <a:ext cx="7845425" cy="5184775"/>
          </a:xfrm>
          <a:solidFill>
            <a:srgbClr val="DCA0BE"/>
          </a:solidFill>
        </p:spPr>
        <p:txBody>
          <a:bodyPr/>
          <a:lstStyle/>
          <a:p>
            <a:pPr eaLnBrk="1" hangingPunct="1">
              <a:defRPr/>
            </a:pPr>
            <a:endParaRPr lang="en-GB" altLang="en-US" sz="2400" dirty="0" smtClean="0">
              <a:latin typeface="Sassoon Infant Std" panose="020B0503020103030203" pitchFamily="34" charset="0"/>
            </a:endParaRPr>
          </a:p>
          <a:p>
            <a:pPr eaLnBrk="1" hangingPunct="1">
              <a:defRPr/>
            </a:pPr>
            <a:r>
              <a:rPr lang="en-GB" altLang="en-US" sz="2400" dirty="0" smtClean="0">
                <a:latin typeface="Sassoon Infant Std" panose="020B0503020103030203" pitchFamily="34" charset="0"/>
              </a:rPr>
              <a:t>Please ensure your child brings appropriate clothing all year round, especially during the Winter.</a:t>
            </a:r>
          </a:p>
          <a:p>
            <a:pPr marL="0" indent="0" eaLnBrk="1" hangingPunct="1">
              <a:buFontTx/>
              <a:buNone/>
              <a:defRPr/>
            </a:pPr>
            <a:endParaRPr lang="en-GB" altLang="en-US" sz="2400" dirty="0" smtClean="0">
              <a:latin typeface="Sassoon Infant Std" panose="020B0503020103030203" pitchFamily="34" charset="0"/>
            </a:endParaRPr>
          </a:p>
          <a:p>
            <a:pPr eaLnBrk="1" hangingPunct="1">
              <a:defRPr/>
            </a:pPr>
            <a:r>
              <a:rPr lang="en-GB" altLang="en-US" sz="2400" dirty="0" smtClean="0">
                <a:latin typeface="Sassoon Infant Std" panose="020B0503020103030203" pitchFamily="34" charset="0"/>
              </a:rPr>
              <a:t>In Summer provide your child with a  sun-hat and apply sun-cream before they come to school.</a:t>
            </a:r>
          </a:p>
        </p:txBody>
      </p:sp>
      <p:pic>
        <p:nvPicPr>
          <p:cNvPr id="25604" name="Picture 4" descr="pe02884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825" y="-242888"/>
            <a:ext cx="1668463"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4221088"/>
            <a:ext cx="2266950" cy="20193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checkerboard(across)">
                                      <p:cBhvr>
                                        <p:cTn id="7"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11188" y="908050"/>
            <a:ext cx="7772400" cy="1143000"/>
          </a:xfrm>
          <a:extLst>
            <a:ext uri="{909E8E84-426E-40DD-AFC4-6F175D3DCCD1}">
              <a14:hiddenFill xmlns:a14="http://schemas.microsoft.com/office/drawing/2010/main">
                <a:solidFill>
                  <a:srgbClr val="CCCCFF"/>
                </a:solidFill>
              </a14:hiddenFill>
            </a:ext>
          </a:extLst>
        </p:spPr>
        <p:txBody>
          <a:bodyPr/>
          <a:lstStyle/>
          <a:p>
            <a:pPr eaLnBrk="1" hangingPunct="1"/>
            <a:r>
              <a:rPr lang="en-GB" altLang="en-US" u="sng" dirty="0" smtClean="0">
                <a:latin typeface="Sassoon Infant Std" panose="020B0503020103030203" pitchFamily="34" charset="0"/>
              </a:rPr>
              <a:t>Attendance and Safety</a:t>
            </a:r>
          </a:p>
        </p:txBody>
      </p:sp>
      <p:sp>
        <p:nvSpPr>
          <p:cNvPr id="17411" name="Rectangle 3"/>
          <p:cNvSpPr>
            <a:spLocks noGrp="1" noChangeArrowheads="1"/>
          </p:cNvSpPr>
          <p:nvPr>
            <p:ph type="subTitle" idx="1"/>
          </p:nvPr>
        </p:nvSpPr>
        <p:spPr>
          <a:xfrm>
            <a:off x="684213" y="2133600"/>
            <a:ext cx="7704137" cy="3816350"/>
          </a:xfrm>
          <a:solidFill>
            <a:srgbClr val="FFFF65"/>
          </a:solidFill>
        </p:spPr>
        <p:txBody>
          <a:bodyPr/>
          <a:lstStyle/>
          <a:p>
            <a:pPr lvl="3" eaLnBrk="1" hangingPunct="1">
              <a:lnSpc>
                <a:spcPct val="90000"/>
              </a:lnSpc>
            </a:pPr>
            <a:r>
              <a:rPr lang="en-GB" altLang="en-US" sz="2400" dirty="0" smtClean="0">
                <a:latin typeface="Sassoon Infant Std" panose="020B0503020103030203" pitchFamily="34" charset="0"/>
              </a:rPr>
              <a:t>Please ring the school office if your child is poorly and cannot attend school.</a:t>
            </a:r>
          </a:p>
          <a:p>
            <a:pPr eaLnBrk="1" hangingPunct="1">
              <a:lnSpc>
                <a:spcPct val="90000"/>
              </a:lnSpc>
              <a:buFontTx/>
              <a:buChar char="•"/>
            </a:pPr>
            <a:r>
              <a:rPr lang="en-GB" altLang="en-US" sz="2400" dirty="0" smtClean="0">
                <a:latin typeface="Sassoon Infant Std" panose="020B0503020103030203" pitchFamily="34" charset="0"/>
              </a:rPr>
              <a:t>Please ensure that your child is punctual- School starts at 8.40a.m and finishes at 3.15p.m.</a:t>
            </a:r>
          </a:p>
          <a:p>
            <a:pPr eaLnBrk="1" hangingPunct="1">
              <a:lnSpc>
                <a:spcPct val="90000"/>
              </a:lnSpc>
              <a:buFontTx/>
              <a:buChar char="•"/>
            </a:pPr>
            <a:r>
              <a:rPr lang="en-GB" altLang="en-US" sz="2400" dirty="0" smtClean="0">
                <a:latin typeface="Sassoon Infant Std" panose="020B0503020103030203" pitchFamily="34" charset="0"/>
              </a:rPr>
              <a:t>If your child is being collected by someone other than yourself please let a member of staff know when you drop your child off. This person must have a password which is known to us. For obvious safety reasons your child will not be allowed home with someone else if we have not been informed.</a:t>
            </a:r>
          </a:p>
          <a:p>
            <a:pPr eaLnBrk="1" hangingPunct="1">
              <a:lnSpc>
                <a:spcPct val="90000"/>
              </a:lnSpc>
              <a:buFontTx/>
              <a:buChar char="•"/>
            </a:pPr>
            <a:endParaRPr lang="en-GB" altLang="en-US" sz="2600" dirty="0" smtClean="0">
              <a:latin typeface="Sassoon Infant Md" panose="02000603050000020003" pitchFamily="50" charset="0"/>
            </a:endParaRPr>
          </a:p>
          <a:p>
            <a:pPr eaLnBrk="1" hangingPunct="1">
              <a:lnSpc>
                <a:spcPct val="90000"/>
              </a:lnSpc>
              <a:buFontTx/>
              <a:buChar char="•"/>
            </a:pPr>
            <a:endParaRPr lang="en-GB" altLang="en-US" dirty="0" smtClean="0">
              <a:latin typeface="SassoonPrimaryInfant" pitchFamily="2"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altLang="en-US" dirty="0" smtClean="0">
                <a:latin typeface="Sassoon Infant Std" panose="020B0503020103030203" pitchFamily="34" charset="0"/>
              </a:rPr>
              <a:t>Meet the teacher</a:t>
            </a:r>
            <a:endParaRPr lang="en-US" altLang="en-US" dirty="0" smtClean="0">
              <a:latin typeface="Sassoon Infant Std" panose="020B0503020103030203" pitchFamily="34" charset="0"/>
            </a:endParaRPr>
          </a:p>
        </p:txBody>
      </p:sp>
      <p:sp>
        <p:nvSpPr>
          <p:cNvPr id="18435" name="Rectangle 4"/>
          <p:cNvSpPr>
            <a:spLocks noGrp="1" noChangeArrowheads="1"/>
          </p:cNvSpPr>
          <p:nvPr>
            <p:ph type="body" idx="1"/>
          </p:nvPr>
        </p:nvSpPr>
        <p:spPr>
          <a:xfrm>
            <a:off x="755650" y="1844675"/>
            <a:ext cx="7702550" cy="4251325"/>
          </a:xfrm>
          <a:solidFill>
            <a:srgbClr val="FFCCFF"/>
          </a:solidFill>
        </p:spPr>
        <p:txBody>
          <a:bodyPr/>
          <a:lstStyle/>
          <a:p>
            <a:pPr marL="0" indent="0" eaLnBrk="1" hangingPunct="1">
              <a:buNone/>
            </a:pPr>
            <a:endParaRPr lang="en-GB" altLang="en-US" sz="2400" dirty="0" smtClean="0">
              <a:latin typeface="Comic Sans MS" panose="030F0702030302020204" pitchFamily="66" charset="0"/>
            </a:endParaRPr>
          </a:p>
          <a:p>
            <a:pPr marL="0" indent="0" eaLnBrk="1" hangingPunct="1">
              <a:buNone/>
            </a:pPr>
            <a:r>
              <a:rPr lang="en-GB" altLang="en-US" sz="2400" dirty="0" smtClean="0">
                <a:latin typeface="Sassoon Infant Std" panose="020B0503020103030203" pitchFamily="34" charset="0"/>
              </a:rPr>
              <a:t>On Wednesday 26</a:t>
            </a:r>
            <a:r>
              <a:rPr lang="en-GB" altLang="en-US" sz="2400" baseline="30000" dirty="0" smtClean="0">
                <a:latin typeface="Sassoon Infant Std" panose="020B0503020103030203" pitchFamily="34" charset="0"/>
              </a:rPr>
              <a:t>th</a:t>
            </a:r>
            <a:r>
              <a:rPr lang="en-GB" altLang="en-US" sz="2400" dirty="0" smtClean="0">
                <a:latin typeface="Sassoon Infant Std" panose="020B0503020103030203" pitchFamily="34" charset="0"/>
              </a:rPr>
              <a:t> June, we will be running our ‘Meet the Teacher’ sessions. You will meet </a:t>
            </a:r>
            <a:r>
              <a:rPr lang="en-GB" altLang="en-US" sz="2400" dirty="0">
                <a:latin typeface="Sassoon Infant Std" panose="020B0503020103030203" pitchFamily="34" charset="0"/>
              </a:rPr>
              <a:t>w</a:t>
            </a:r>
            <a:r>
              <a:rPr lang="en-GB" altLang="en-US" sz="2400" dirty="0" smtClean="0">
                <a:latin typeface="Sassoon Infant Std" panose="020B0503020103030203" pitchFamily="34" charset="0"/>
              </a:rPr>
              <a:t>ith either Mrs Corley or Mrs Jenkinson. Please bring your child with you. </a:t>
            </a:r>
          </a:p>
          <a:p>
            <a:pPr marL="0" indent="0" eaLnBrk="1" hangingPunct="1">
              <a:buNone/>
            </a:pPr>
            <a:endParaRPr lang="en-GB" altLang="en-US" sz="2400" dirty="0">
              <a:latin typeface="Sassoon Infant Std" panose="020B0503020103030203" pitchFamily="34" charset="0"/>
            </a:endParaRPr>
          </a:p>
          <a:p>
            <a:pPr marL="0" indent="0" eaLnBrk="1" hangingPunct="1">
              <a:buNone/>
            </a:pPr>
            <a:r>
              <a:rPr lang="en-GB" altLang="en-US" sz="2400" dirty="0" smtClean="0">
                <a:latin typeface="Sassoon Infant Std" panose="020B0503020103030203" pitchFamily="34" charset="0"/>
              </a:rPr>
              <a:t>This meeting is your opportunity to chat on a one to one basis about your child. This meeting will last around 15 minutes.</a:t>
            </a:r>
          </a:p>
          <a:p>
            <a:pPr marL="0" indent="0" eaLnBrk="1" hangingPunct="1">
              <a:buNone/>
            </a:pPr>
            <a:endParaRPr lang="en-GB" altLang="en-US" sz="2400" dirty="0">
              <a:latin typeface="Sassoon Infant Std" panose="020B0503020103030203" pitchFamily="34" charset="0"/>
            </a:endParaRPr>
          </a:p>
          <a:p>
            <a:pPr marL="0" indent="0" eaLnBrk="1" hangingPunct="1">
              <a:buNone/>
            </a:pPr>
            <a:r>
              <a:rPr lang="en-GB" altLang="en-US" sz="2400" dirty="0" smtClean="0">
                <a:latin typeface="Sassoon Infant Std" panose="020B0503020103030203" pitchFamily="34" charset="0"/>
              </a:rPr>
              <a:t>Mrs Burrows will also be in the Unit during this time.</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22313" y="620713"/>
            <a:ext cx="7772400" cy="1143000"/>
          </a:xfrm>
        </p:spPr>
        <p:txBody>
          <a:bodyPr/>
          <a:lstStyle/>
          <a:p>
            <a:pPr eaLnBrk="1" hangingPunct="1"/>
            <a:r>
              <a:rPr lang="en-GB" altLang="en-US" dirty="0" smtClean="0">
                <a:latin typeface="Sassoon Infant Std" panose="020B0503020103030203" pitchFamily="34" charset="0"/>
              </a:rPr>
              <a:t>Induction Sessions: </a:t>
            </a:r>
            <a:br>
              <a:rPr lang="en-GB" altLang="en-US" dirty="0" smtClean="0">
                <a:latin typeface="Sassoon Infant Std" panose="020B0503020103030203" pitchFamily="34" charset="0"/>
              </a:rPr>
            </a:br>
            <a:r>
              <a:rPr lang="en-GB" altLang="en-US" dirty="0" smtClean="0">
                <a:latin typeface="Sassoon Infant Std" panose="020B0503020103030203" pitchFamily="34" charset="0"/>
              </a:rPr>
              <a:t>Stay and play</a:t>
            </a:r>
            <a:endParaRPr lang="en-US" altLang="en-US" dirty="0" smtClean="0">
              <a:latin typeface="Sassoon Infant Std" panose="020B0503020103030203" pitchFamily="34" charset="0"/>
            </a:endParaRPr>
          </a:p>
        </p:txBody>
      </p:sp>
      <p:sp>
        <p:nvSpPr>
          <p:cNvPr id="21507" name="Rectangle 4"/>
          <p:cNvSpPr>
            <a:spLocks noGrp="1" noChangeArrowheads="1"/>
          </p:cNvSpPr>
          <p:nvPr>
            <p:ph type="body" idx="1"/>
          </p:nvPr>
        </p:nvSpPr>
        <p:spPr>
          <a:xfrm>
            <a:off x="755650" y="1989138"/>
            <a:ext cx="7632700" cy="4535487"/>
          </a:xfrm>
          <a:solidFill>
            <a:srgbClr val="7D7DFF"/>
          </a:solidFill>
        </p:spPr>
        <p:txBody>
          <a:bodyPr/>
          <a:lstStyle/>
          <a:p>
            <a:pPr algn="ctr" eaLnBrk="1" hangingPunct="1">
              <a:buFontTx/>
              <a:buNone/>
              <a:defRPr/>
            </a:pPr>
            <a:endParaRPr lang="en-GB" altLang="en-US" sz="2800" dirty="0" smtClean="0">
              <a:latin typeface="Comic Sans MS" panose="030F0702030302020204" pitchFamily="66" charset="0"/>
            </a:endParaRPr>
          </a:p>
          <a:p>
            <a:pPr eaLnBrk="1" hangingPunct="1">
              <a:buFont typeface="Arial" panose="020B0604020202020204" pitchFamily="34" charset="0"/>
              <a:buChar char="•"/>
              <a:defRPr/>
            </a:pPr>
            <a:r>
              <a:rPr lang="en-GB" altLang="en-US" sz="2000" dirty="0" smtClean="0">
                <a:latin typeface="Sassoon Infant Std" panose="020B0503020103030203" pitchFamily="34" charset="0"/>
              </a:rPr>
              <a:t>Following the meet the teacher appointment, your child is invited into Foundation for a stay and play session</a:t>
            </a:r>
            <a:r>
              <a:rPr lang="en-GB" altLang="en-US" sz="2000" dirty="0">
                <a:latin typeface="Sassoon Infant Std" panose="020B0503020103030203" pitchFamily="34" charset="0"/>
              </a:rPr>
              <a:t> </a:t>
            </a:r>
            <a:r>
              <a:rPr lang="en-GB" altLang="en-US" sz="2000" dirty="0" smtClean="0">
                <a:latin typeface="Sassoon Infant Std" panose="020B0503020103030203" pitchFamily="34" charset="0"/>
              </a:rPr>
              <a:t>on Thursday 4</a:t>
            </a:r>
            <a:r>
              <a:rPr lang="en-GB" altLang="en-US" sz="2000" baseline="30000" dirty="0" smtClean="0">
                <a:latin typeface="Sassoon Infant Std" panose="020B0503020103030203" pitchFamily="34" charset="0"/>
              </a:rPr>
              <a:t>th</a:t>
            </a:r>
            <a:r>
              <a:rPr lang="en-GB" altLang="en-US" sz="2000" dirty="0" smtClean="0">
                <a:latin typeface="Sassoon Infant Std" panose="020B0503020103030203" pitchFamily="34" charset="0"/>
              </a:rPr>
              <a:t> July. </a:t>
            </a:r>
            <a:endParaRPr lang="en-GB" altLang="en-US" sz="2000" dirty="0">
              <a:latin typeface="Sassoon Infant Std" panose="020B0503020103030203" pitchFamily="34" charset="0"/>
            </a:endParaRPr>
          </a:p>
          <a:p>
            <a:pPr eaLnBrk="1" hangingPunct="1">
              <a:buFont typeface="Arial" panose="020B0604020202020204" pitchFamily="34" charset="0"/>
              <a:buChar char="•"/>
              <a:defRPr/>
            </a:pPr>
            <a:r>
              <a:rPr lang="en-GB" altLang="en-US" sz="2000" dirty="0" smtClean="0">
                <a:latin typeface="Sassoon Infant Std" panose="020B0503020103030203" pitchFamily="34" charset="0"/>
              </a:rPr>
              <a:t>Your child will be in either Group A or Group B.</a:t>
            </a:r>
          </a:p>
          <a:p>
            <a:pPr eaLnBrk="1" hangingPunct="1">
              <a:buFont typeface="Arial" panose="020B0604020202020204" pitchFamily="34" charset="0"/>
              <a:buChar char="•"/>
              <a:defRPr/>
            </a:pPr>
            <a:r>
              <a:rPr lang="en-GB" altLang="en-US" sz="2000" dirty="0" smtClean="0">
                <a:latin typeface="Sassoon Infant Std" panose="020B0503020103030203" pitchFamily="34" charset="0"/>
              </a:rPr>
              <a:t>Group 1 will attend from 9.15am to 10.15am. </a:t>
            </a:r>
          </a:p>
          <a:p>
            <a:pPr eaLnBrk="1" hangingPunct="1">
              <a:buFont typeface="Arial" panose="020B0604020202020204" pitchFamily="34" charset="0"/>
              <a:buChar char="•"/>
              <a:defRPr/>
            </a:pPr>
            <a:r>
              <a:rPr lang="en-GB" altLang="en-US" sz="2000" dirty="0" smtClean="0">
                <a:latin typeface="Sassoon Infant Std" panose="020B0503020103030203" pitchFamily="34" charset="0"/>
              </a:rPr>
              <a:t>Group 2 will attend from 10.30am to 11.30am.</a:t>
            </a:r>
          </a:p>
          <a:p>
            <a:pPr eaLnBrk="1" hangingPunct="1">
              <a:buFont typeface="Arial" panose="020B0604020202020204" pitchFamily="34" charset="0"/>
              <a:buChar char="•"/>
              <a:defRPr/>
            </a:pPr>
            <a:r>
              <a:rPr lang="en-GB" altLang="en-US" sz="2000" dirty="0" smtClean="0">
                <a:latin typeface="Sassoon Infant Std" panose="020B0503020103030203" pitchFamily="34" charset="0"/>
              </a:rPr>
              <a:t>This session will allow your child to play to play alongside others who will be in their peer group. </a:t>
            </a:r>
          </a:p>
          <a:p>
            <a:pPr eaLnBrk="1" hangingPunct="1">
              <a:buFont typeface="Arial" panose="020B0604020202020204" pitchFamily="34" charset="0"/>
              <a:buChar char="•"/>
              <a:defRPr/>
            </a:pPr>
            <a:r>
              <a:rPr lang="en-GB" altLang="en-US" sz="2000" dirty="0" smtClean="0">
                <a:latin typeface="Sassoon Infant Std" panose="020B0503020103030203" pitchFamily="34" charset="0"/>
              </a:rPr>
              <a:t>Mrs Perkins, our Family Support Worker will provide tea/coffee for parents whilst their children are in the Unit. </a:t>
            </a:r>
          </a:p>
          <a:p>
            <a:pPr eaLnBrk="1" hangingPunct="1">
              <a:buFont typeface="Arial" panose="020B0604020202020204" pitchFamily="34" charset="0"/>
              <a:buChar char="•"/>
              <a:defRPr/>
            </a:pPr>
            <a:endParaRPr lang="en-GB" altLang="en-US" sz="2000" dirty="0" smtClean="0">
              <a:latin typeface="Comic Sans MS" panose="030F0702030302020204" pitchFamily="66" charset="0"/>
            </a:endParaRPr>
          </a:p>
          <a:p>
            <a:pPr marL="0" indent="0" eaLnBrk="1" hangingPunct="1">
              <a:buFontTx/>
              <a:buNone/>
              <a:defRPr/>
            </a:pPr>
            <a:endParaRPr lang="en-GB" altLang="en-US" sz="2000" dirty="0">
              <a:latin typeface="Sassoon Infant Md" panose="02000603050000020003" pitchFamily="50" charset="0"/>
            </a:endParaRPr>
          </a:p>
          <a:p>
            <a:pPr marL="0" indent="0" eaLnBrk="1" hangingPunct="1">
              <a:buFontTx/>
              <a:buNone/>
              <a:defRPr/>
            </a:pPr>
            <a:endParaRPr lang="en-GB" altLang="en-US" sz="2000" dirty="0" smtClean="0">
              <a:latin typeface="Sassoon Infant Md" panose="02000603050000020003" pitchFamily="50" charset="0"/>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79512" y="620713"/>
            <a:ext cx="8784976" cy="864071"/>
          </a:xfrm>
        </p:spPr>
        <p:txBody>
          <a:bodyPr/>
          <a:lstStyle/>
          <a:p>
            <a:pPr eaLnBrk="1" hangingPunct="1"/>
            <a:r>
              <a:rPr lang="en-GB" altLang="en-US" sz="2800" dirty="0" smtClean="0">
                <a:solidFill>
                  <a:srgbClr val="00B050"/>
                </a:solidFill>
                <a:latin typeface="Sassoon Infant Md" panose="02000603050000020003" pitchFamily="50" charset="0"/>
              </a:rPr>
              <a:t/>
            </a:r>
            <a:br>
              <a:rPr lang="en-GB" altLang="en-US" sz="2800" dirty="0" smtClean="0">
                <a:solidFill>
                  <a:srgbClr val="00B050"/>
                </a:solidFill>
                <a:latin typeface="Sassoon Infant Md" panose="02000603050000020003" pitchFamily="50" charset="0"/>
              </a:rPr>
            </a:br>
            <a:r>
              <a:rPr lang="en-GB" altLang="en-US" sz="2800" u="sng" dirty="0" smtClean="0">
                <a:solidFill>
                  <a:srgbClr val="00B050"/>
                </a:solidFill>
                <a:latin typeface="Sassoon Infant Md" panose="02000603050000020003" pitchFamily="50" charset="0"/>
              </a:rPr>
              <a:t/>
            </a:r>
            <a:br>
              <a:rPr lang="en-GB" altLang="en-US" sz="2800" u="sng" dirty="0" smtClean="0">
                <a:solidFill>
                  <a:srgbClr val="00B050"/>
                </a:solidFill>
                <a:latin typeface="Sassoon Infant Md" panose="02000603050000020003" pitchFamily="50" charset="0"/>
              </a:rPr>
            </a:br>
            <a:r>
              <a:rPr lang="en-GB" altLang="en-US" sz="2800" u="sng" dirty="0" smtClean="0">
                <a:solidFill>
                  <a:srgbClr val="00B050"/>
                </a:solidFill>
                <a:latin typeface="Sassoon Infant Md" panose="02000603050000020003" pitchFamily="50" charset="0"/>
              </a:rPr>
              <a:t/>
            </a:r>
            <a:br>
              <a:rPr lang="en-GB" altLang="en-US" sz="2800" u="sng" dirty="0" smtClean="0">
                <a:solidFill>
                  <a:srgbClr val="00B050"/>
                </a:solidFill>
                <a:latin typeface="Sassoon Infant Md" panose="02000603050000020003" pitchFamily="50" charset="0"/>
              </a:rPr>
            </a:br>
            <a:r>
              <a:rPr lang="en-GB" altLang="en-US" sz="2800" u="sng" dirty="0" smtClean="0">
                <a:solidFill>
                  <a:srgbClr val="00B050"/>
                </a:solidFill>
                <a:latin typeface="Sassoon Infant Std" panose="020B0503020103030203" pitchFamily="34" charset="0"/>
              </a:rPr>
              <a:t>Induction in after the summer break</a:t>
            </a:r>
            <a:br>
              <a:rPr lang="en-GB" altLang="en-US" sz="2800" u="sng" dirty="0" smtClean="0">
                <a:solidFill>
                  <a:srgbClr val="00B050"/>
                </a:solidFill>
                <a:latin typeface="Sassoon Infant Std" panose="020B0503020103030203" pitchFamily="34" charset="0"/>
              </a:rPr>
            </a:br>
            <a:r>
              <a:rPr lang="en-GB" altLang="en-US" sz="2800" dirty="0" smtClean="0">
                <a:solidFill>
                  <a:srgbClr val="00B050"/>
                </a:solidFill>
                <a:latin typeface="Sassoon Infant Std" panose="020B0503020103030203" pitchFamily="34" charset="0"/>
              </a:rPr>
              <a:t>For our induction purposes your child will either be in group one or group two.  Next week we will inform you of your child’s group.</a:t>
            </a:r>
            <a:r>
              <a:rPr lang="en-GB" altLang="en-US" dirty="0" smtClean="0">
                <a:solidFill>
                  <a:srgbClr val="00B050"/>
                </a:solidFill>
                <a:latin typeface="Sassoon Infant Std" panose="020B0503020103030203" pitchFamily="34" charset="0"/>
              </a:rPr>
              <a:t/>
            </a:r>
            <a:br>
              <a:rPr lang="en-GB" altLang="en-US" dirty="0" smtClean="0">
                <a:solidFill>
                  <a:srgbClr val="00B050"/>
                </a:solidFill>
                <a:latin typeface="Sassoon Infant Std" panose="020B0503020103030203" pitchFamily="34" charset="0"/>
              </a:rPr>
            </a:br>
            <a:endParaRPr lang="en-US" altLang="en-US" dirty="0" smtClean="0">
              <a:solidFill>
                <a:srgbClr val="00B050"/>
              </a:solidFill>
              <a:latin typeface="Sassoon Infant Std" panose="020B0503020103030203" pitchFamily="34" charset="0"/>
            </a:endParaRPr>
          </a:p>
        </p:txBody>
      </p:sp>
      <p:pic>
        <p:nvPicPr>
          <p:cNvPr id="3" name="Content Placeholder 2"/>
          <p:cNvPicPr>
            <a:picLocks noGrp="1" noChangeAspect="1"/>
          </p:cNvPicPr>
          <p:nvPr>
            <p:ph idx="1"/>
          </p:nvPr>
        </p:nvPicPr>
        <p:blipFill>
          <a:blip r:embed="rId3"/>
          <a:stretch>
            <a:fillRect/>
          </a:stretch>
        </p:blipFill>
        <p:spPr>
          <a:xfrm>
            <a:off x="4427985" y="2756517"/>
            <a:ext cx="4716016" cy="2031900"/>
          </a:xfrm>
          <a:prstGeom prst="rect">
            <a:avLst/>
          </a:prstGeom>
        </p:spPr>
      </p:pic>
      <p:pic>
        <p:nvPicPr>
          <p:cNvPr id="4" name="Picture 3"/>
          <p:cNvPicPr>
            <a:picLocks noChangeAspect="1"/>
          </p:cNvPicPr>
          <p:nvPr/>
        </p:nvPicPr>
        <p:blipFill>
          <a:blip r:embed="rId4"/>
          <a:stretch>
            <a:fillRect/>
          </a:stretch>
        </p:blipFill>
        <p:spPr>
          <a:xfrm>
            <a:off x="22889" y="2780928"/>
            <a:ext cx="4572662" cy="1944216"/>
          </a:xfrm>
          <a:prstGeom prst="rect">
            <a:avLst/>
          </a:prstGeom>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55650" y="404813"/>
            <a:ext cx="7772400" cy="1143000"/>
          </a:xfrm>
          <a:extLst>
            <a:ext uri="{909E8E84-426E-40DD-AFC4-6F175D3DCCD1}">
              <a14:hiddenFill xmlns:a14="http://schemas.microsoft.com/office/drawing/2010/main">
                <a:solidFill>
                  <a:srgbClr val="CCFFFF"/>
                </a:solidFill>
              </a14:hiddenFill>
            </a:ext>
          </a:extLst>
        </p:spPr>
        <p:txBody>
          <a:bodyPr/>
          <a:lstStyle/>
          <a:p>
            <a:pPr eaLnBrk="1" hangingPunct="1"/>
            <a:r>
              <a:rPr lang="en-GB" altLang="en-US" u="sng" dirty="0" smtClean="0">
                <a:latin typeface="Sassoon Infant Std" panose="020B0503020103030203" pitchFamily="34" charset="0"/>
              </a:rPr>
              <a:t>School Uniform</a:t>
            </a:r>
          </a:p>
        </p:txBody>
      </p:sp>
      <p:sp>
        <p:nvSpPr>
          <p:cNvPr id="18435" name="Rectangle 3"/>
          <p:cNvSpPr>
            <a:spLocks noGrp="1" noChangeArrowheads="1"/>
          </p:cNvSpPr>
          <p:nvPr>
            <p:ph type="body" idx="1"/>
          </p:nvPr>
        </p:nvSpPr>
        <p:spPr>
          <a:xfrm>
            <a:off x="330200" y="1712913"/>
            <a:ext cx="7772400" cy="4114800"/>
          </a:xfrm>
          <a:solidFill>
            <a:srgbClr val="DCA0BE"/>
          </a:solidFill>
        </p:spPr>
        <p:txBody>
          <a:bodyPr/>
          <a:lstStyle/>
          <a:p>
            <a:pPr marL="0" indent="0">
              <a:buFontTx/>
              <a:buNone/>
              <a:defRPr/>
            </a:pPr>
            <a:r>
              <a:rPr lang="en-GB" sz="1600" b="1" dirty="0" smtClean="0">
                <a:latin typeface="Sassoon Infant Std" panose="020B0503020103030203" pitchFamily="34" charset="0"/>
              </a:rPr>
              <a:t>GIRLS</a:t>
            </a:r>
          </a:p>
          <a:p>
            <a:pPr>
              <a:defRPr/>
            </a:pPr>
            <a:r>
              <a:rPr lang="en-GB" sz="1600" dirty="0" smtClean="0">
                <a:latin typeface="Sassoon Infant Std" panose="020B0503020103030203" pitchFamily="34" charset="0"/>
              </a:rPr>
              <a:t>White shirt or white or lemon polo shirt</a:t>
            </a:r>
          </a:p>
          <a:p>
            <a:pPr>
              <a:defRPr/>
            </a:pPr>
            <a:r>
              <a:rPr lang="en-GB" sz="1600" dirty="0" smtClean="0">
                <a:latin typeface="Sassoon Infant Std" panose="020B0503020103030203" pitchFamily="34" charset="0"/>
              </a:rPr>
              <a:t>Black or grey skirt, pinafore dress, trousers or shorts</a:t>
            </a:r>
            <a:r>
              <a:rPr lang="en-GB" sz="1600" dirty="0">
                <a:latin typeface="Sassoon Infant Std" panose="020B0503020103030203" pitchFamily="34" charset="0"/>
              </a:rPr>
              <a:t>	</a:t>
            </a:r>
            <a:endParaRPr lang="en-GB" sz="1600" dirty="0" smtClean="0">
              <a:latin typeface="Sassoon Infant Std" panose="020B0503020103030203" pitchFamily="34" charset="0"/>
            </a:endParaRPr>
          </a:p>
          <a:p>
            <a:pPr>
              <a:defRPr/>
            </a:pPr>
            <a:r>
              <a:rPr lang="en-GB" sz="1600" dirty="0" smtClean="0">
                <a:latin typeface="Sassoon Infant Std" panose="020B0503020103030203" pitchFamily="34" charset="0"/>
              </a:rPr>
              <a:t>Purple sweatshirt, cardigan or fleece with school badge</a:t>
            </a:r>
          </a:p>
          <a:p>
            <a:pPr>
              <a:defRPr/>
            </a:pPr>
            <a:r>
              <a:rPr lang="en-GB" sz="1600" dirty="0" smtClean="0">
                <a:latin typeface="Sassoon Infant Std" panose="020B0503020103030203" pitchFamily="34" charset="0"/>
              </a:rPr>
              <a:t>Black/grey/white </a:t>
            </a:r>
            <a:r>
              <a:rPr lang="en-GB" sz="1600" dirty="0">
                <a:latin typeface="Sassoon Infant Std" panose="020B0503020103030203" pitchFamily="34" charset="0"/>
              </a:rPr>
              <a:t>socks or </a:t>
            </a:r>
            <a:r>
              <a:rPr lang="en-GB" sz="1600" dirty="0" smtClean="0">
                <a:latin typeface="Sassoon Infant Std" panose="020B0503020103030203" pitchFamily="34" charset="0"/>
              </a:rPr>
              <a:t>tights</a:t>
            </a:r>
          </a:p>
          <a:p>
            <a:pPr>
              <a:defRPr/>
            </a:pPr>
            <a:r>
              <a:rPr lang="en-GB" sz="1600" dirty="0" smtClean="0">
                <a:latin typeface="Sassoon Infant Std" panose="020B0503020103030203" pitchFamily="34" charset="0"/>
              </a:rPr>
              <a:t>Black school shoes not trainers</a:t>
            </a:r>
            <a:r>
              <a:rPr lang="en-GB" sz="1600" dirty="0">
                <a:latin typeface="Sassoon Infant Std" panose="020B0503020103030203" pitchFamily="34" charset="0"/>
              </a:rPr>
              <a:t>	</a:t>
            </a:r>
            <a:endParaRPr lang="en-GB" altLang="en-US" sz="1600" dirty="0" smtClean="0">
              <a:latin typeface="Sassoon Infant Std" panose="020B0503020103030203" pitchFamily="34" charset="0"/>
            </a:endParaRPr>
          </a:p>
          <a:p>
            <a:pPr marL="0" indent="0">
              <a:buFontTx/>
              <a:buNone/>
              <a:defRPr/>
            </a:pPr>
            <a:r>
              <a:rPr lang="en-GB" altLang="en-US" sz="1600" dirty="0" smtClean="0">
                <a:latin typeface="Sassoon Infant Std" panose="020B0503020103030203" pitchFamily="34" charset="0"/>
              </a:rPr>
              <a:t>Summer (optional)</a:t>
            </a:r>
          </a:p>
          <a:p>
            <a:pPr>
              <a:buFont typeface="Arial" panose="020B0604020202020204" pitchFamily="34" charset="0"/>
              <a:buChar char="•"/>
              <a:defRPr/>
            </a:pPr>
            <a:r>
              <a:rPr lang="en-GB" altLang="en-US" sz="1600" dirty="0" smtClean="0">
                <a:latin typeface="Sassoon Infant Std" panose="020B0503020103030203" pitchFamily="34" charset="0"/>
              </a:rPr>
              <a:t>White/purple dress</a:t>
            </a:r>
          </a:p>
          <a:p>
            <a:pPr>
              <a:buFont typeface="Arial" panose="020B0604020202020204" pitchFamily="34" charset="0"/>
              <a:buChar char="•"/>
              <a:defRPr/>
            </a:pPr>
            <a:r>
              <a:rPr lang="en-GB" altLang="en-US" sz="1600" dirty="0" smtClean="0">
                <a:latin typeface="Sassoon Infant Std" panose="020B0503020103030203" pitchFamily="34" charset="0"/>
              </a:rPr>
              <a:t>White/yellow dress</a:t>
            </a:r>
          </a:p>
          <a:p>
            <a:pPr>
              <a:buFont typeface="Arial" panose="020B0604020202020204" pitchFamily="34" charset="0"/>
              <a:buChar char="•"/>
              <a:defRPr/>
            </a:pPr>
            <a:r>
              <a:rPr lang="en-GB" altLang="en-US" sz="1600" dirty="0" smtClean="0">
                <a:latin typeface="Sassoon Infant Std" panose="020B0503020103030203" pitchFamily="34" charset="0"/>
              </a:rPr>
              <a:t>Please keep hair accessories to a minimum</a:t>
            </a:r>
            <a:r>
              <a:rPr lang="en-GB" altLang="en-US" sz="1800" dirty="0" smtClean="0">
                <a:latin typeface="Sassoon Infant Std" panose="020B0503020103030203" pitchFamily="34" charset="0"/>
              </a:rPr>
              <a:t>.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591962" y="3343953"/>
            <a:ext cx="3889623" cy="2905212"/>
          </a:xfrm>
          <a:prstGeom prst="rect">
            <a:avLst/>
          </a:prstGeom>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539750" y="1628775"/>
            <a:ext cx="7772400" cy="4114800"/>
          </a:xfrm>
          <a:solidFill>
            <a:srgbClr val="DCA0BE"/>
          </a:solidFill>
        </p:spPr>
        <p:txBody>
          <a:bodyPr/>
          <a:lstStyle/>
          <a:p>
            <a:pPr marL="0" indent="0">
              <a:buFontTx/>
              <a:buNone/>
              <a:defRPr/>
            </a:pPr>
            <a:r>
              <a:rPr lang="en-GB" sz="2400" b="1" dirty="0" smtClean="0">
                <a:latin typeface="Sassoon Infant Std" panose="020B0503020103030203" pitchFamily="34" charset="0"/>
              </a:rPr>
              <a:t>BOYS</a:t>
            </a:r>
          </a:p>
          <a:p>
            <a:pPr>
              <a:defRPr/>
            </a:pPr>
            <a:r>
              <a:rPr lang="en-GB" sz="1800" dirty="0" smtClean="0">
                <a:latin typeface="Sassoon Infant Std" panose="020B0503020103030203" pitchFamily="34" charset="0"/>
              </a:rPr>
              <a:t>White shirt or white or lemon polo shirt</a:t>
            </a:r>
          </a:p>
          <a:p>
            <a:pPr>
              <a:defRPr/>
            </a:pPr>
            <a:r>
              <a:rPr lang="en-GB" sz="1800" dirty="0" smtClean="0">
                <a:latin typeface="Sassoon Infant Std" panose="020B0503020103030203" pitchFamily="34" charset="0"/>
              </a:rPr>
              <a:t>Black or grey trousers or shorts</a:t>
            </a:r>
            <a:r>
              <a:rPr lang="en-GB" sz="1800" dirty="0">
                <a:latin typeface="Sassoon Infant Std" panose="020B0503020103030203" pitchFamily="34" charset="0"/>
              </a:rPr>
              <a:t>	</a:t>
            </a:r>
            <a:endParaRPr lang="en-GB" sz="1800" dirty="0" smtClean="0">
              <a:latin typeface="Sassoon Infant Std" panose="020B0503020103030203" pitchFamily="34" charset="0"/>
            </a:endParaRPr>
          </a:p>
          <a:p>
            <a:pPr>
              <a:defRPr/>
            </a:pPr>
            <a:r>
              <a:rPr lang="en-GB" sz="1800" dirty="0" smtClean="0">
                <a:latin typeface="Sassoon Infant Std" panose="020B0503020103030203" pitchFamily="34" charset="0"/>
              </a:rPr>
              <a:t>Purple sweatshirt, cardigan or fleece with school badge</a:t>
            </a:r>
          </a:p>
          <a:p>
            <a:pPr>
              <a:defRPr/>
            </a:pPr>
            <a:r>
              <a:rPr lang="en-GB" sz="1800" dirty="0" smtClean="0">
                <a:latin typeface="Sassoon Infant Std" panose="020B0503020103030203" pitchFamily="34" charset="0"/>
              </a:rPr>
              <a:t>Black/grey/white </a:t>
            </a:r>
            <a:r>
              <a:rPr lang="en-GB" sz="1800" dirty="0">
                <a:latin typeface="Sassoon Infant Std" panose="020B0503020103030203" pitchFamily="34" charset="0"/>
              </a:rPr>
              <a:t>socks </a:t>
            </a:r>
            <a:endParaRPr lang="en-GB" sz="1800" dirty="0" smtClean="0">
              <a:latin typeface="Sassoon Infant Std" panose="020B0503020103030203" pitchFamily="34" charset="0"/>
            </a:endParaRPr>
          </a:p>
          <a:p>
            <a:pPr>
              <a:defRPr/>
            </a:pPr>
            <a:r>
              <a:rPr lang="en-GB" sz="1800" dirty="0" smtClean="0">
                <a:latin typeface="Sassoon Infant Std" panose="020B0503020103030203" pitchFamily="34" charset="0"/>
              </a:rPr>
              <a:t>Black school shoes not trainers</a:t>
            </a:r>
            <a:r>
              <a:rPr lang="en-GB" sz="1800" dirty="0">
                <a:latin typeface="Sassoon Infant Std" panose="020B0503020103030203" pitchFamily="34" charset="0"/>
              </a:rPr>
              <a:t>	</a:t>
            </a:r>
            <a:endParaRPr lang="en-GB" altLang="en-US" sz="1800" dirty="0" smtClean="0">
              <a:latin typeface="Sassoon Infant Std" panose="020B0503020103030203"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629069" y="3531318"/>
            <a:ext cx="3653761" cy="2729044"/>
          </a:xfrm>
          <a:prstGeom prst="rect">
            <a:avLst/>
          </a:prstGeom>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p:spPr>
        <p:txBody>
          <a:bodyPr/>
          <a:lstStyle/>
          <a:p>
            <a:pPr eaLnBrk="1" hangingPunct="1"/>
            <a:endParaRPr lang="en-US" altLang="en-US" u="sng" smtClean="0">
              <a:latin typeface="Sassoon Infant Md" panose="02000603050000020003" pitchFamily="50" charset="0"/>
            </a:endParaRPr>
          </a:p>
        </p:txBody>
      </p:sp>
      <p:sp>
        <p:nvSpPr>
          <p:cNvPr id="5123" name="Rectangle 3"/>
          <p:cNvSpPr>
            <a:spLocks noGrp="1" noChangeArrowheads="1"/>
          </p:cNvSpPr>
          <p:nvPr>
            <p:ph type="body" idx="1"/>
          </p:nvPr>
        </p:nvSpPr>
        <p:spPr>
          <a:xfrm>
            <a:off x="685800" y="609600"/>
            <a:ext cx="7989888" cy="5772150"/>
          </a:xfrm>
          <a:solidFill>
            <a:srgbClr val="CC99FF"/>
          </a:solidFill>
        </p:spPr>
        <p:txBody>
          <a:bodyPr/>
          <a:lstStyle/>
          <a:p>
            <a:pPr marL="0" indent="0" eaLnBrk="1" hangingPunct="1">
              <a:buFontTx/>
              <a:buNone/>
            </a:pPr>
            <a:endParaRPr lang="en-GB" altLang="en-US" sz="2400" dirty="0" smtClean="0">
              <a:latin typeface="Sassoon Infant Std" panose="020B0503020103030203" pitchFamily="34" charset="0"/>
            </a:endParaRPr>
          </a:p>
          <a:p>
            <a:pPr eaLnBrk="1" hangingPunct="1">
              <a:buFont typeface="Arial" panose="020B0604020202020204" pitchFamily="34" charset="0"/>
              <a:buChar char="•"/>
            </a:pPr>
            <a:r>
              <a:rPr lang="en-GB" altLang="en-US" sz="2400" dirty="0" smtClean="0">
                <a:latin typeface="Sassoon Infant Std" panose="020B0503020103030203" pitchFamily="34" charset="0"/>
              </a:rPr>
              <a:t>We are the only Church of England Primary School in Hinckley.</a:t>
            </a:r>
          </a:p>
          <a:p>
            <a:pPr eaLnBrk="1" hangingPunct="1">
              <a:buFont typeface="Arial" panose="020B0604020202020204" pitchFamily="34" charset="0"/>
              <a:buChar char="•"/>
            </a:pPr>
            <a:r>
              <a:rPr lang="en-GB" altLang="en-US" sz="2400" dirty="0" smtClean="0">
                <a:latin typeface="Sassoon Infant Std" panose="020B0503020103030203" pitchFamily="34" charset="0"/>
              </a:rPr>
              <a:t>We currently have 263 pupils on roll in 10 classes. </a:t>
            </a:r>
          </a:p>
          <a:p>
            <a:pPr eaLnBrk="1" hangingPunct="1">
              <a:buFont typeface="Arial" panose="020B0604020202020204" pitchFamily="34" charset="0"/>
              <a:buChar char="•"/>
            </a:pPr>
            <a:r>
              <a:rPr lang="en-GB" altLang="en-US" sz="2400" dirty="0" smtClean="0">
                <a:latin typeface="Sassoon Infant Std" panose="020B0503020103030203" pitchFamily="34" charset="0"/>
              </a:rPr>
              <a:t>Ofsted were extremely positive about our school and Foundation provision in September 2023, when they judged the school to be Good. </a:t>
            </a:r>
          </a:p>
          <a:p>
            <a:pPr eaLnBrk="1" hangingPunct="1">
              <a:buFont typeface="Arial" panose="020B0604020202020204" pitchFamily="34" charset="0"/>
              <a:buChar char="•"/>
            </a:pPr>
            <a:r>
              <a:rPr lang="en-GB" sz="2400" dirty="0" smtClean="0">
                <a:latin typeface="Sassoon Infant Std" panose="020B0503020103030203" pitchFamily="34" charset="0"/>
              </a:rPr>
              <a:t>‘St </a:t>
            </a:r>
            <a:r>
              <a:rPr lang="en-GB" sz="2400" dirty="0">
                <a:latin typeface="Sassoon Infant Std" panose="020B0503020103030203" pitchFamily="34" charset="0"/>
              </a:rPr>
              <a:t>Mary’s Primary School is much loved by pupils, parents and carers. Pupils are happy and say that the staff look after them well. The school is a welcoming, caring and positive environment</a:t>
            </a:r>
            <a:r>
              <a:rPr lang="en-GB" sz="2400" dirty="0" smtClean="0">
                <a:latin typeface="Sassoon Infant Std" panose="020B0503020103030203" pitchFamily="34" charset="0"/>
              </a:rPr>
              <a:t>.’</a:t>
            </a:r>
          </a:p>
          <a:p>
            <a:pPr eaLnBrk="1" hangingPunct="1">
              <a:buFont typeface="Arial" panose="020B0604020202020204" pitchFamily="34" charset="0"/>
              <a:buChar char="•"/>
            </a:pPr>
            <a:r>
              <a:rPr lang="en-GB" sz="2400" dirty="0">
                <a:latin typeface="Sassoon Infant Std" panose="020B0503020103030203" pitchFamily="34" charset="0"/>
              </a:rPr>
              <a:t>One parent echoed the views of many others when they said, ‘This school is like a home from home for my child: they are so happy here.’ </a:t>
            </a:r>
            <a:endParaRPr lang="en-GB" altLang="en-US" sz="2400" dirty="0" smtClean="0">
              <a:latin typeface="Sassoon Infant Std" panose="020B0503020103030203" pitchFamily="34" charset="0"/>
            </a:endParaRPr>
          </a:p>
        </p:txBody>
      </p:sp>
    </p:spTree>
    <p:extLst>
      <p:ext uri="{BB962C8B-B14F-4D97-AF65-F5344CB8AC3E}">
        <p14:creationId xmlns:p14="http://schemas.microsoft.com/office/powerpoint/2010/main" val="528173074"/>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p:spPr>
        <p:txBody>
          <a:bodyPr/>
          <a:lstStyle/>
          <a:p>
            <a:pPr eaLnBrk="1" hangingPunct="1"/>
            <a:r>
              <a:rPr lang="en-GB" altLang="en-US" u="sng" dirty="0" smtClean="0">
                <a:latin typeface="Sassoon Infant Std" panose="020B0503020103030203" pitchFamily="34" charset="0"/>
              </a:rPr>
              <a:t>PE</a:t>
            </a:r>
            <a:endParaRPr lang="en-US" altLang="en-US" u="sng" dirty="0" smtClean="0">
              <a:latin typeface="Sassoon Infant Std" panose="020B0503020103030203" pitchFamily="34" charset="0"/>
            </a:endParaRPr>
          </a:p>
        </p:txBody>
      </p:sp>
      <p:sp>
        <p:nvSpPr>
          <p:cNvPr id="23555" name="Rectangle 3"/>
          <p:cNvSpPr>
            <a:spLocks noGrp="1" noChangeArrowheads="1"/>
          </p:cNvSpPr>
          <p:nvPr>
            <p:ph type="body" idx="1"/>
          </p:nvPr>
        </p:nvSpPr>
        <p:spPr>
          <a:xfrm>
            <a:off x="685800" y="1844824"/>
            <a:ext cx="7772400" cy="4114800"/>
          </a:xfrm>
          <a:solidFill>
            <a:srgbClr val="CC99FF"/>
          </a:solidFill>
        </p:spPr>
        <p:txBody>
          <a:bodyPr/>
          <a:lstStyle/>
          <a:p>
            <a:pPr algn="ctr">
              <a:defRPr/>
            </a:pPr>
            <a:endParaRPr lang="en-GB" altLang="en-US" sz="2400" dirty="0" smtClean="0">
              <a:latin typeface="Sassoon Infant Md" pitchFamily="50" charset="0"/>
            </a:endParaRPr>
          </a:p>
          <a:p>
            <a:pPr marL="0" indent="0">
              <a:buFontTx/>
              <a:buNone/>
              <a:defRPr/>
            </a:pPr>
            <a:endParaRPr lang="en-GB" sz="1600" dirty="0">
              <a:latin typeface="Sassoon Infant Md" panose="02000603050000020003" pitchFamily="50" charset="0"/>
            </a:endParaRPr>
          </a:p>
          <a:p>
            <a:pPr marL="0" indent="0">
              <a:buFontTx/>
              <a:buNone/>
              <a:defRPr/>
            </a:pPr>
            <a:endParaRPr lang="en-GB" sz="2400" b="1" dirty="0" smtClean="0">
              <a:latin typeface="Comic Sans MS" panose="030F0702030302020204" pitchFamily="66" charset="0"/>
            </a:endParaRPr>
          </a:p>
          <a:p>
            <a:pPr marL="0" indent="0">
              <a:buFontTx/>
              <a:buNone/>
              <a:defRPr/>
            </a:pPr>
            <a:r>
              <a:rPr lang="en-GB" sz="2400" b="1" dirty="0" smtClean="0">
                <a:latin typeface="Sassoon Infant Std" panose="020B0503020103030203" pitchFamily="34" charset="0"/>
              </a:rPr>
              <a:t>P.E</a:t>
            </a:r>
            <a:r>
              <a:rPr lang="en-GB" sz="2400" b="1" dirty="0">
                <a:latin typeface="Sassoon Infant Std" panose="020B0503020103030203" pitchFamily="34" charset="0"/>
              </a:rPr>
              <a:t>. KIT</a:t>
            </a:r>
            <a:endParaRPr lang="en-GB" sz="2400" dirty="0">
              <a:latin typeface="Sassoon Infant Std" panose="020B0503020103030203" pitchFamily="34" charset="0"/>
            </a:endParaRPr>
          </a:p>
          <a:p>
            <a:pPr>
              <a:defRPr/>
            </a:pPr>
            <a:r>
              <a:rPr lang="en-GB" sz="1600" dirty="0">
                <a:latin typeface="Sassoon Infant Std" panose="020B0503020103030203" pitchFamily="34" charset="0"/>
              </a:rPr>
              <a:t>Plimsolls or training shoes</a:t>
            </a:r>
          </a:p>
          <a:p>
            <a:pPr>
              <a:defRPr/>
            </a:pPr>
            <a:r>
              <a:rPr lang="en-GB" sz="1600" dirty="0">
                <a:latin typeface="Sassoon Infant Std" panose="020B0503020103030203" pitchFamily="34" charset="0"/>
              </a:rPr>
              <a:t>Purple Logo T-shirt </a:t>
            </a:r>
          </a:p>
          <a:p>
            <a:pPr>
              <a:defRPr/>
            </a:pPr>
            <a:r>
              <a:rPr lang="en-GB" sz="1600" dirty="0">
                <a:latin typeface="Sassoon Infant Std" panose="020B0503020103030203" pitchFamily="34" charset="0"/>
              </a:rPr>
              <a:t>Black </a:t>
            </a:r>
            <a:r>
              <a:rPr lang="en-GB" sz="1600" dirty="0" smtClean="0">
                <a:latin typeface="Sassoon Infant Std" panose="020B0503020103030203" pitchFamily="34" charset="0"/>
              </a:rPr>
              <a:t>shorts</a:t>
            </a:r>
            <a:endParaRPr lang="en-GB" sz="1600" dirty="0">
              <a:latin typeface="Sassoon Infant Std" panose="020B0503020103030203" pitchFamily="34" charset="0"/>
            </a:endParaRPr>
          </a:p>
          <a:p>
            <a:pPr>
              <a:defRPr/>
            </a:pPr>
            <a:r>
              <a:rPr lang="en-GB" sz="1600" dirty="0">
                <a:latin typeface="Sassoon Infant Std" panose="020B0503020103030203" pitchFamily="34" charset="0"/>
              </a:rPr>
              <a:t>Plain black or purple sweatshirt</a:t>
            </a:r>
          </a:p>
          <a:p>
            <a:pPr>
              <a:defRPr/>
            </a:pPr>
            <a:r>
              <a:rPr lang="en-GB" sz="1600" dirty="0">
                <a:latin typeface="Sassoon Infant Std" panose="020B0503020103030203" pitchFamily="34" charset="0"/>
              </a:rPr>
              <a:t>Plain black </a:t>
            </a:r>
            <a:r>
              <a:rPr lang="en-GB" sz="1600" dirty="0" smtClean="0">
                <a:latin typeface="Sassoon Infant Std" panose="020B0503020103030203" pitchFamily="34" charset="0"/>
              </a:rPr>
              <a:t>jogging </a:t>
            </a:r>
            <a:r>
              <a:rPr lang="en-GB" sz="1600" dirty="0">
                <a:latin typeface="Sassoon Infant Std" panose="020B0503020103030203" pitchFamily="34" charset="0"/>
              </a:rPr>
              <a:t>bottoms</a:t>
            </a:r>
          </a:p>
          <a:p>
            <a:pPr>
              <a:defRPr/>
            </a:pPr>
            <a:r>
              <a:rPr lang="en-GB" sz="1600" dirty="0">
                <a:latin typeface="Sassoon Infant Std" panose="020B0503020103030203" pitchFamily="34" charset="0"/>
              </a:rPr>
              <a:t>Drawstring bag </a:t>
            </a:r>
            <a:endParaRPr lang="en-GB" sz="1600" dirty="0" smtClean="0">
              <a:latin typeface="Sassoon Infant Std" panose="020B0503020103030203" pitchFamily="34" charset="0"/>
            </a:endParaRPr>
          </a:p>
          <a:p>
            <a:pPr>
              <a:defRPr/>
            </a:pPr>
            <a:r>
              <a:rPr lang="en-GB" sz="1600" dirty="0" smtClean="0">
                <a:latin typeface="Sassoon Infant Std" panose="020B0503020103030203" pitchFamily="34" charset="0"/>
              </a:rPr>
              <a:t>Please </a:t>
            </a:r>
            <a:r>
              <a:rPr lang="en-GB" sz="1600" dirty="0">
                <a:latin typeface="Sassoon Infant Std" panose="020B0503020103030203" pitchFamily="34" charset="0"/>
              </a:rPr>
              <a:t>ensure that all items are clearly named. </a:t>
            </a:r>
          </a:p>
          <a:p>
            <a:pPr marL="0" indent="0">
              <a:buFontTx/>
              <a:buNone/>
              <a:defRPr/>
            </a:pPr>
            <a:r>
              <a:rPr lang="en-GB" sz="2400" dirty="0">
                <a:latin typeface="Sassoon Infant Md" panose="02000603050000020003" pitchFamily="50" charset="0"/>
              </a:rPr>
              <a:t> </a:t>
            </a:r>
          </a:p>
          <a:p>
            <a:pPr marL="0" indent="0">
              <a:buFontTx/>
              <a:buNone/>
              <a:defRPr/>
            </a:pPr>
            <a:r>
              <a:rPr lang="en-GB" sz="2400" dirty="0" smtClean="0"/>
              <a:t> </a:t>
            </a:r>
          </a:p>
          <a:p>
            <a:pPr marL="0" indent="0">
              <a:buFontTx/>
              <a:buNone/>
              <a:defRPr/>
            </a:pPr>
            <a:r>
              <a:rPr lang="en-GB" sz="2400" dirty="0" smtClean="0"/>
              <a:t> </a:t>
            </a:r>
          </a:p>
          <a:p>
            <a:pPr marL="0" indent="0">
              <a:buFontTx/>
              <a:buNone/>
              <a:defRPr/>
            </a:pPr>
            <a:r>
              <a:rPr lang="en-GB" sz="2400" dirty="0" smtClean="0"/>
              <a:t> </a:t>
            </a:r>
          </a:p>
          <a:p>
            <a:pPr algn="ctr">
              <a:defRPr/>
            </a:pPr>
            <a:endParaRPr lang="en-GB" altLang="en-US" sz="2400" dirty="0" smtClean="0">
              <a:latin typeface="Sassoon Infant Md" pitchFamily="50" charset="0"/>
            </a:endParaRPr>
          </a:p>
        </p:txBody>
      </p:sp>
      <p:pic>
        <p:nvPicPr>
          <p:cNvPr id="3" name="Picture 2"/>
          <p:cNvPicPr>
            <a:picLocks noChangeAspect="1"/>
          </p:cNvPicPr>
          <p:nvPr/>
        </p:nvPicPr>
        <p:blipFill>
          <a:blip r:embed="rId2"/>
          <a:stretch>
            <a:fillRect/>
          </a:stretch>
        </p:blipFill>
        <p:spPr>
          <a:xfrm>
            <a:off x="5724128" y="2009418"/>
            <a:ext cx="2597371" cy="3785611"/>
          </a:xfrm>
          <a:prstGeom prst="rect">
            <a:avLst/>
          </a:prstGeom>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9080"/>
            <a:ext cx="7772400" cy="731168"/>
          </a:xfrm>
          <a:noFill/>
        </p:spPr>
        <p:txBody>
          <a:bodyPr/>
          <a:lstStyle/>
          <a:p>
            <a:pPr eaLnBrk="1" hangingPunct="1"/>
            <a:r>
              <a:rPr lang="en-GB" altLang="en-US" u="sng" dirty="0" smtClean="0">
                <a:latin typeface="Sassoon Infant Std" panose="020B0503020103030203" pitchFamily="34" charset="0"/>
              </a:rPr>
              <a:t>PE</a:t>
            </a:r>
            <a:endParaRPr lang="en-US" altLang="en-US" u="sng" dirty="0" smtClean="0">
              <a:latin typeface="Sassoon Infant Std" panose="020B0503020103030203" pitchFamily="34" charset="0"/>
            </a:endParaRPr>
          </a:p>
        </p:txBody>
      </p:sp>
      <p:sp>
        <p:nvSpPr>
          <p:cNvPr id="24579" name="Rectangle 3"/>
          <p:cNvSpPr>
            <a:spLocks noGrp="1" noChangeArrowheads="1"/>
          </p:cNvSpPr>
          <p:nvPr>
            <p:ph type="body" idx="1"/>
          </p:nvPr>
        </p:nvSpPr>
        <p:spPr>
          <a:xfrm>
            <a:off x="685800" y="2348880"/>
            <a:ext cx="7772400" cy="4114800"/>
          </a:xfrm>
          <a:solidFill>
            <a:srgbClr val="CC99FF"/>
          </a:solidFill>
        </p:spPr>
        <p:txBody>
          <a:bodyPr/>
          <a:lstStyle/>
          <a:p>
            <a:pPr algn="ctr"/>
            <a:endParaRPr lang="en-GB" altLang="en-US" sz="2400" dirty="0" smtClean="0">
              <a:latin typeface="Sassoon Infant Md" panose="02000603050000020003" pitchFamily="50" charset="0"/>
            </a:endParaRPr>
          </a:p>
          <a:p>
            <a:r>
              <a:rPr lang="en-GB" altLang="en-US" sz="2000" dirty="0" smtClean="0">
                <a:latin typeface="Sassoon Infant Std" panose="020B0503020103030203" pitchFamily="34" charset="0"/>
              </a:rPr>
              <a:t>Please ensure that all items are clearly named. </a:t>
            </a:r>
          </a:p>
          <a:p>
            <a:r>
              <a:rPr lang="en-GB" altLang="en-US" sz="2000" dirty="0" smtClean="0">
                <a:latin typeface="Sassoon Infant Std" panose="020B0503020103030203" pitchFamily="34" charset="0"/>
              </a:rPr>
              <a:t>For all PE sessions, for safety reasons, children </a:t>
            </a:r>
            <a:r>
              <a:rPr lang="en-GB" altLang="en-US" sz="2000" b="1" dirty="0" smtClean="0">
                <a:latin typeface="Sassoon Infant Std" panose="020B0503020103030203" pitchFamily="34" charset="0"/>
              </a:rPr>
              <a:t>must</a:t>
            </a:r>
            <a:r>
              <a:rPr lang="en-GB" altLang="en-US" sz="2000" dirty="0" smtClean="0">
                <a:latin typeface="Sassoon Infant Std" panose="020B0503020103030203" pitchFamily="34" charset="0"/>
              </a:rPr>
              <a:t> remove earrings and watches and both boys and girls with long hair, must tie hair back. </a:t>
            </a:r>
          </a:p>
          <a:p>
            <a:r>
              <a:rPr lang="en-GB" altLang="en-US" sz="2000" dirty="0" smtClean="0">
                <a:latin typeface="Sassoon Infant Std" panose="020B0503020103030203" pitchFamily="34" charset="0"/>
              </a:rPr>
              <a:t>Those children with long hair are encouraged to come to school with their hair tied back to prevent the spread of head lice.</a:t>
            </a:r>
          </a:p>
          <a:p>
            <a:r>
              <a:rPr lang="en-GB" altLang="en-US" sz="2000" dirty="0" smtClean="0">
                <a:latin typeface="Sassoon Infant Std" panose="020B0503020103030203" pitchFamily="34" charset="0"/>
              </a:rPr>
              <a:t>We will inform you our PE days, your child will need to come into school that day wearing their PE kit.</a:t>
            </a:r>
          </a:p>
          <a:p>
            <a:pPr algn="ctr"/>
            <a:endParaRPr lang="en-GB" altLang="en-US" sz="2400" dirty="0" smtClean="0">
              <a:latin typeface="Sassoon Infant Md" panose="02000603050000020003" pitchFamily="50" charset="0"/>
            </a:endParaRPr>
          </a:p>
          <a:p>
            <a:pPr eaLnBrk="1" hangingPunct="1">
              <a:buFontTx/>
              <a:buNone/>
            </a:pPr>
            <a:endParaRPr lang="en-US" altLang="en-US" dirty="0" smtClean="0">
              <a:latin typeface="SassoonPrimaryInfant" pitchFamily="2" charset="0"/>
            </a:endParaRPr>
          </a:p>
        </p:txBody>
      </p:sp>
      <p:pic>
        <p:nvPicPr>
          <p:cNvPr id="24580" name="Picture 6" descr="St Marys P.E T-Shi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8587" y="770248"/>
            <a:ext cx="12668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extLst>
            <a:ext uri="{909E8E84-426E-40DD-AFC4-6F175D3DCCD1}">
              <a14:hiddenFill xmlns:a14="http://schemas.microsoft.com/office/drawing/2010/main">
                <a:solidFill>
                  <a:schemeClr val="hlink"/>
                </a:solidFill>
              </a14:hiddenFill>
            </a:ext>
          </a:extLst>
        </p:spPr>
        <p:txBody>
          <a:bodyPr/>
          <a:lstStyle/>
          <a:p>
            <a:pPr eaLnBrk="1" hangingPunct="1"/>
            <a:r>
              <a:rPr lang="en-GB" altLang="en-US" u="sng" dirty="0" smtClean="0">
                <a:latin typeface="Sassoon Infant Std" panose="020B0503020103030203" pitchFamily="34" charset="0"/>
              </a:rPr>
              <a:t>Preparing your child for school</a:t>
            </a:r>
          </a:p>
        </p:txBody>
      </p:sp>
      <p:sp>
        <p:nvSpPr>
          <p:cNvPr id="25603" name="Rectangle 3"/>
          <p:cNvSpPr>
            <a:spLocks noGrp="1" noChangeArrowheads="1"/>
          </p:cNvSpPr>
          <p:nvPr>
            <p:ph type="body" idx="1"/>
          </p:nvPr>
        </p:nvSpPr>
        <p:spPr>
          <a:xfrm>
            <a:off x="685800" y="1981200"/>
            <a:ext cx="7772400" cy="3968750"/>
          </a:xfrm>
          <a:solidFill>
            <a:srgbClr val="FFFF4F"/>
          </a:solidFill>
          <a:ln>
            <a:solidFill>
              <a:srgbClr val="FFFF4F"/>
            </a:solidFill>
            <a:miter lim="800000"/>
            <a:headEnd/>
            <a:tailEnd/>
          </a:ln>
        </p:spPr>
        <p:txBody>
          <a:bodyPr/>
          <a:lstStyle/>
          <a:p>
            <a:pPr eaLnBrk="1" hangingPunct="1">
              <a:buFontTx/>
              <a:buNone/>
            </a:pPr>
            <a:r>
              <a:rPr lang="en-GB" altLang="en-US" dirty="0" smtClean="0">
                <a:latin typeface="Sassoon Primary Type" pitchFamily="2" charset="0"/>
              </a:rPr>
              <a:t>  </a:t>
            </a:r>
            <a:r>
              <a:rPr lang="en-GB" altLang="en-US" sz="2000" dirty="0" smtClean="0">
                <a:latin typeface="Sassoon Infant Std" panose="020B0503020103030203" pitchFamily="34" charset="0"/>
              </a:rPr>
              <a:t>Getting dressed and undressed:</a:t>
            </a:r>
          </a:p>
          <a:p>
            <a:pPr eaLnBrk="1" hangingPunct="1"/>
            <a:r>
              <a:rPr lang="en-GB" altLang="en-US" sz="2000" dirty="0" smtClean="0">
                <a:latin typeface="Sassoon Infant Std" panose="020B0503020103030203" pitchFamily="34" charset="0"/>
              </a:rPr>
              <a:t>Put on shoes -</a:t>
            </a:r>
            <a:r>
              <a:rPr lang="en-GB" altLang="en-US" sz="2000" dirty="0" err="1" smtClean="0">
                <a:latin typeface="Sassoon Infant Std" panose="020B0503020103030203" pitchFamily="34" charset="0"/>
              </a:rPr>
              <a:t>velcro</a:t>
            </a:r>
            <a:r>
              <a:rPr lang="en-GB" altLang="en-US" sz="2000" dirty="0" smtClean="0">
                <a:latin typeface="Sassoon Infant Std" panose="020B0503020103030203" pitchFamily="34" charset="0"/>
              </a:rPr>
              <a:t> is best!</a:t>
            </a:r>
          </a:p>
          <a:p>
            <a:pPr eaLnBrk="1" hangingPunct="1"/>
            <a:r>
              <a:rPr lang="en-GB" altLang="en-US" sz="2000" dirty="0" smtClean="0">
                <a:latin typeface="Sassoon Infant Std" panose="020B0503020103030203" pitchFamily="34" charset="0"/>
              </a:rPr>
              <a:t>Practise fastening a zip.</a:t>
            </a:r>
          </a:p>
          <a:p>
            <a:pPr eaLnBrk="1" hangingPunct="1"/>
            <a:r>
              <a:rPr lang="en-GB" altLang="en-US" sz="2000" dirty="0" smtClean="0">
                <a:latin typeface="Sassoon Infant Std" panose="020B0503020103030203" pitchFamily="34" charset="0"/>
              </a:rPr>
              <a:t>Put on a school jumper the right way round.</a:t>
            </a:r>
          </a:p>
          <a:p>
            <a:pPr eaLnBrk="1" hangingPunct="1"/>
            <a:r>
              <a:rPr lang="en-GB" altLang="en-US" sz="2000" dirty="0" smtClean="0">
                <a:latin typeface="Sassoon Infant Std" panose="020B0503020103030203" pitchFamily="34" charset="0"/>
              </a:rPr>
              <a:t>Encourage them to care for themselves when they use the toilet but help is always available. Please provide a bag of spare clothes in a named carrier bag in case of accidents.</a:t>
            </a:r>
          </a:p>
          <a:p>
            <a:pPr eaLnBrk="1" hangingPunct="1"/>
            <a:endParaRPr lang="en-GB" altLang="en-US" sz="2400" dirty="0" smtClean="0">
              <a:latin typeface="Sassoon Infant Md" panose="02000603050000020003" pitchFamily="50" charset="0"/>
            </a:endParaRP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68313" y="765175"/>
            <a:ext cx="7772400" cy="1143000"/>
          </a:xfrm>
        </p:spPr>
        <p:txBody>
          <a:bodyPr/>
          <a:lstStyle/>
          <a:p>
            <a:r>
              <a:rPr lang="en-GB" altLang="en-US" sz="2400" dirty="0" smtClean="0">
                <a:latin typeface="Sassoon Infant Std" panose="020B0503020103030203" pitchFamily="34" charset="0"/>
              </a:rPr>
              <a:t>Thank you!</a:t>
            </a:r>
          </a:p>
        </p:txBody>
      </p:sp>
      <p:sp>
        <p:nvSpPr>
          <p:cNvPr id="26627" name="Content Placeholder 2"/>
          <p:cNvSpPr>
            <a:spLocks noGrp="1"/>
          </p:cNvSpPr>
          <p:nvPr>
            <p:ph idx="1"/>
          </p:nvPr>
        </p:nvSpPr>
        <p:spPr>
          <a:xfrm>
            <a:off x="930275" y="2492375"/>
            <a:ext cx="7556500" cy="2160588"/>
          </a:xfrm>
          <a:solidFill>
            <a:srgbClr val="FFFF4F"/>
          </a:solidFill>
        </p:spPr>
        <p:txBody>
          <a:bodyPr/>
          <a:lstStyle/>
          <a:p>
            <a:pPr marL="0" indent="0" algn="ctr">
              <a:buFontTx/>
              <a:buNone/>
            </a:pPr>
            <a:r>
              <a:rPr lang="en-US" altLang="en-US" sz="2400" dirty="0" smtClean="0">
                <a:latin typeface="Sassoon Infant Std" panose="020B0503020103030203" pitchFamily="34" charset="0"/>
              </a:rPr>
              <a:t>We will be happy to answer any questions you may have.</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p:spPr>
        <p:txBody>
          <a:bodyPr/>
          <a:lstStyle/>
          <a:p>
            <a:pPr eaLnBrk="1" hangingPunct="1"/>
            <a:endParaRPr lang="en-US" altLang="en-US" u="sng" smtClean="0">
              <a:latin typeface="Sassoon Infant Md" panose="02000603050000020003" pitchFamily="50" charset="0"/>
            </a:endParaRPr>
          </a:p>
        </p:txBody>
      </p:sp>
      <p:sp>
        <p:nvSpPr>
          <p:cNvPr id="5123" name="Rectangle 3"/>
          <p:cNvSpPr>
            <a:spLocks noGrp="1" noChangeArrowheads="1"/>
          </p:cNvSpPr>
          <p:nvPr>
            <p:ph type="body" idx="1"/>
          </p:nvPr>
        </p:nvSpPr>
        <p:spPr>
          <a:xfrm>
            <a:off x="685800" y="609600"/>
            <a:ext cx="7989888" cy="5772150"/>
          </a:xfrm>
          <a:solidFill>
            <a:srgbClr val="CC99FF"/>
          </a:solidFill>
        </p:spPr>
        <p:txBody>
          <a:bodyPr/>
          <a:lstStyle/>
          <a:p>
            <a:pPr marL="0" indent="0" eaLnBrk="1" hangingPunct="1">
              <a:buFontTx/>
              <a:buNone/>
            </a:pPr>
            <a:endParaRPr lang="en-GB" altLang="en-US" sz="2400" dirty="0" smtClean="0">
              <a:latin typeface="Comic Sans MS" panose="030F0702030302020204" pitchFamily="66" charset="0"/>
            </a:endParaRPr>
          </a:p>
          <a:p>
            <a:pPr marL="0" indent="0" eaLnBrk="1" hangingPunct="1">
              <a:buFontTx/>
              <a:buNone/>
            </a:pPr>
            <a:r>
              <a:rPr lang="en-GB" altLang="en-US" sz="2400" dirty="0" smtClean="0">
                <a:latin typeface="Sassoon Infant Std" panose="020B0503020103030203" pitchFamily="34" charset="0"/>
              </a:rPr>
              <a:t>We are really looking forward to welcoming you into our church school family at the start of next academic year. Thank you for choosing us. We won’t let you down! We firmly believe that a strong partnership between home and school is essential  in order for your child to achieve their full potential both socially, emotionally and academically. We are looking forward to creating many memories for you and your child over the next seven years.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0" y="3933056"/>
            <a:ext cx="3008092" cy="201622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2756" y="4126203"/>
            <a:ext cx="3168352" cy="2007217"/>
          </a:xfrm>
          <a:prstGeom prst="rect">
            <a:avLst/>
          </a:prstGeom>
        </p:spPr>
      </p:pic>
    </p:spTree>
    <p:extLst>
      <p:ext uri="{BB962C8B-B14F-4D97-AF65-F5344CB8AC3E}">
        <p14:creationId xmlns:p14="http://schemas.microsoft.com/office/powerpoint/2010/main" val="135242518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709225" y="620688"/>
            <a:ext cx="7772400" cy="504825"/>
          </a:xfrm>
          <a:extLst>
            <a:ext uri="{909E8E84-426E-40DD-AFC4-6F175D3DCCD1}">
              <a14:hiddenFill xmlns:a14="http://schemas.microsoft.com/office/drawing/2010/main">
                <a:solidFill>
                  <a:srgbClr val="008000"/>
                </a:solidFill>
              </a14:hiddenFill>
            </a:ext>
          </a:extLst>
        </p:spPr>
        <p:txBody>
          <a:bodyPr/>
          <a:lstStyle/>
          <a:p>
            <a:pPr eaLnBrk="1" hangingPunct="1"/>
            <a:r>
              <a:rPr lang="en-GB" altLang="en-US" dirty="0" smtClean="0">
                <a:latin typeface="Sassoon Infant Std" panose="020B0503020103030203" pitchFamily="34" charset="0"/>
              </a:rPr>
              <a:t>The Curriculum</a:t>
            </a:r>
          </a:p>
        </p:txBody>
      </p:sp>
      <p:sp>
        <p:nvSpPr>
          <p:cNvPr id="6147" name="Rectangle 3"/>
          <p:cNvSpPr>
            <a:spLocks noGrp="1" noChangeArrowheads="1"/>
          </p:cNvSpPr>
          <p:nvPr>
            <p:ph type="subTitle" idx="1"/>
          </p:nvPr>
        </p:nvSpPr>
        <p:spPr>
          <a:xfrm>
            <a:off x="925125" y="1628800"/>
            <a:ext cx="7556500" cy="2217737"/>
          </a:xfrm>
          <a:solidFill>
            <a:srgbClr val="FFFF4F"/>
          </a:solidFill>
          <a:ln>
            <a:solidFill>
              <a:schemeClr val="tx1"/>
            </a:solidFill>
            <a:miter lim="800000"/>
            <a:headEnd/>
            <a:tailEnd/>
          </a:ln>
        </p:spPr>
        <p:txBody>
          <a:bodyPr/>
          <a:lstStyle/>
          <a:p>
            <a:pPr eaLnBrk="1" hangingPunct="1"/>
            <a:r>
              <a:rPr lang="en-GB" altLang="en-US" dirty="0" smtClean="0">
                <a:latin typeface="Sassoon Infant Std" panose="020B0503020103030203" pitchFamily="34" charset="0"/>
              </a:rPr>
              <a:t>The EYFS curriculum is based upon seven areas of learning and development that all early years settings follow. </a:t>
            </a:r>
            <a:endParaRPr lang="en-GB" altLang="en-US" b="1" dirty="0" smtClean="0">
              <a:latin typeface="Sassoon Infant Std" panose="020B0503020103030203" pitchFamily="34" charset="0"/>
            </a:endParaRPr>
          </a:p>
        </p:txBody>
      </p:sp>
      <p:sp>
        <p:nvSpPr>
          <p:cNvPr id="2" name="TextBox 1"/>
          <p:cNvSpPr txBox="1"/>
          <p:nvPr/>
        </p:nvSpPr>
        <p:spPr>
          <a:xfrm>
            <a:off x="1043608" y="4653136"/>
            <a:ext cx="7704856" cy="1569660"/>
          </a:xfrm>
          <a:prstGeom prst="rect">
            <a:avLst/>
          </a:prstGeom>
          <a:noFill/>
        </p:spPr>
        <p:txBody>
          <a:bodyPr wrap="square" rtlCol="0">
            <a:spAutoFit/>
          </a:bodyPr>
          <a:lstStyle/>
          <a:p>
            <a:r>
              <a:rPr lang="en-GB" dirty="0" smtClean="0">
                <a:latin typeface="Sassoon Infant Std" panose="020B0503020103030203" pitchFamily="34" charset="0"/>
              </a:rPr>
              <a:t>‘Children </a:t>
            </a:r>
            <a:r>
              <a:rPr lang="en-GB" dirty="0">
                <a:latin typeface="Sassoon Infant Std" panose="020B0503020103030203" pitchFamily="34" charset="0"/>
              </a:rPr>
              <a:t>in early years enjoy learning a well-structured curriculum that meets their needs and prepares them well for their next steps. They quickly begin to thrive in the rich learning </a:t>
            </a:r>
            <a:r>
              <a:rPr lang="en-GB" dirty="0" smtClean="0">
                <a:latin typeface="Sassoon Infant Std" panose="020B0503020103030203" pitchFamily="34" charset="0"/>
              </a:rPr>
              <a:t>environment.’</a:t>
            </a:r>
            <a:endParaRPr lang="en-GB" dirty="0">
              <a:latin typeface="Sassoon Infant Std" panose="020B0503020103030203" pitchFamily="34" charset="0"/>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68939" y="83789"/>
            <a:ext cx="7772400" cy="574954"/>
          </a:xfrm>
          <a:noFill/>
        </p:spPr>
        <p:txBody>
          <a:bodyPr/>
          <a:lstStyle/>
          <a:p>
            <a:pPr eaLnBrk="1" hangingPunct="1"/>
            <a:r>
              <a:rPr lang="en-GB" altLang="en-US" sz="2800" dirty="0" smtClean="0">
                <a:latin typeface="Sassoon Infant Std" panose="020B0503020103030203" pitchFamily="34" charset="0"/>
              </a:rPr>
              <a:t>Communication and Language</a:t>
            </a:r>
            <a:endParaRPr lang="en-US" altLang="en-US" sz="2800" dirty="0" smtClean="0">
              <a:latin typeface="Sassoon Infant Std" panose="020B0503020103030203" pitchFamily="34" charset="0"/>
            </a:endParaRPr>
          </a:p>
        </p:txBody>
      </p:sp>
      <p:sp>
        <p:nvSpPr>
          <p:cNvPr id="2" name="AutoShape 2" descr="IMG_0606.JPG"/>
          <p:cNvSpPr>
            <a:spLocks noChangeAspect="1" noChangeArrowheads="1"/>
          </p:cNvSpPr>
          <p:nvPr/>
        </p:nvSpPr>
        <p:spPr bwMode="auto">
          <a:xfrm>
            <a:off x="-1620688" y="679449"/>
            <a:ext cx="1453402" cy="145340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679449"/>
            <a:ext cx="3467395" cy="260054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658743"/>
            <a:ext cx="3467394" cy="260054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876" y="4077072"/>
            <a:ext cx="3467395" cy="260054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3809" y="2488369"/>
            <a:ext cx="3467394" cy="2691747"/>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97841" y="4077072"/>
            <a:ext cx="3485295" cy="2613971"/>
          </a:xfrm>
          <a:prstGeom prst="rect">
            <a:avLst/>
          </a:prstGeom>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649083" y="222401"/>
            <a:ext cx="6548438" cy="719137"/>
          </a:xfrm>
          <a:solidFill>
            <a:schemeClr val="accent1">
              <a:lumMod val="60000"/>
              <a:lumOff val="40000"/>
            </a:schemeClr>
          </a:solidFill>
        </p:spPr>
        <p:txBody>
          <a:bodyPr/>
          <a:lstStyle/>
          <a:p>
            <a:pPr eaLnBrk="1" hangingPunct="1">
              <a:defRPr/>
            </a:pPr>
            <a:r>
              <a:rPr lang="en-GB" altLang="en-US" sz="2400" dirty="0" smtClean="0">
                <a:latin typeface="Sassoon Infant Std" panose="020B0503020103030203" pitchFamily="34" charset="0"/>
              </a:rPr>
              <a:t>Physical Development</a:t>
            </a:r>
            <a:endParaRPr lang="en-US" altLang="en-US" sz="2400" dirty="0" smtClean="0">
              <a:latin typeface="Sassoon Infant Std" panose="020B0503020103030203"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528796" y="1418326"/>
            <a:ext cx="3068960" cy="230172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3073" y="1430750"/>
            <a:ext cx="3563888" cy="2672916"/>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7559" y="4307822"/>
            <a:ext cx="3131840" cy="234888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0032" y="4361828"/>
            <a:ext cx="3059832" cy="2294874"/>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687" y="2056229"/>
            <a:ext cx="2699792" cy="2024844"/>
          </a:xfrm>
          <a:prstGeom prst="rect">
            <a:avLst/>
          </a:prstGeom>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241772" y="188640"/>
            <a:ext cx="6948487" cy="742488"/>
          </a:xfrm>
          <a:solidFill>
            <a:schemeClr val="accent5">
              <a:lumMod val="40000"/>
              <a:lumOff val="60000"/>
            </a:schemeClr>
          </a:solidFill>
        </p:spPr>
        <p:txBody>
          <a:bodyPr/>
          <a:lstStyle/>
          <a:p>
            <a:pPr>
              <a:defRPr/>
            </a:pPr>
            <a:r>
              <a:rPr lang="en-GB" altLang="en-US" sz="2000" dirty="0" smtClean="0">
                <a:latin typeface="Sassoon Infant Std" panose="020B0503020103030203" pitchFamily="34" charset="0"/>
              </a:rPr>
              <a:t>Personal, Social and Emotional Development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08" y="992729"/>
            <a:ext cx="4320480" cy="324036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3399" y="992729"/>
            <a:ext cx="4174095" cy="3240361"/>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975514" y="3803978"/>
            <a:ext cx="3216358" cy="2412269"/>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09020" y="4535550"/>
            <a:ext cx="2649281" cy="1879353"/>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3853" y="4832290"/>
            <a:ext cx="3552825" cy="1285875"/>
          </a:xfrm>
          <a:prstGeom prst="rect">
            <a:avLst/>
          </a:prstGeom>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186112" y="188640"/>
            <a:ext cx="5686425" cy="730250"/>
          </a:xfrm>
          <a:solidFill>
            <a:srgbClr val="FFC000"/>
          </a:solidFill>
        </p:spPr>
        <p:txBody>
          <a:bodyPr/>
          <a:lstStyle/>
          <a:p>
            <a:r>
              <a:rPr lang="en-GB" altLang="en-US" sz="2400" dirty="0" smtClean="0">
                <a:latin typeface="Sassoon Infant Std" panose="020B0503020103030203" pitchFamily="34" charset="0"/>
              </a:rPr>
              <a:t>Literacy</a:t>
            </a:r>
          </a:p>
        </p:txBody>
      </p:sp>
      <p:pic>
        <p:nvPicPr>
          <p:cNvPr id="11267"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206700" y="3863043"/>
            <a:ext cx="3744905" cy="2808312"/>
          </a:xfr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83391" y="3695418"/>
            <a:ext cx="3329606" cy="249720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299252" y="332656"/>
            <a:ext cx="3697884" cy="2773413"/>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4741231" y="1269929"/>
            <a:ext cx="2808311" cy="2106234"/>
          </a:xfrm>
          <a:prstGeom prst="rect">
            <a:avLst/>
          </a:prstGeom>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699792" y="77350"/>
            <a:ext cx="3975100" cy="791369"/>
          </a:xfrm>
          <a:solidFill>
            <a:schemeClr val="accent2">
              <a:lumMod val="20000"/>
              <a:lumOff val="80000"/>
            </a:schemeClr>
          </a:solidFill>
        </p:spPr>
        <p:txBody>
          <a:bodyPr/>
          <a:lstStyle/>
          <a:p>
            <a:pPr eaLnBrk="1" hangingPunct="1">
              <a:defRPr/>
            </a:pPr>
            <a:r>
              <a:rPr lang="en-GB" altLang="en-US" sz="4000" dirty="0" smtClean="0">
                <a:latin typeface="Sassoon Infant Std" panose="020B0503020103030203" pitchFamily="34" charset="0"/>
              </a:rPr>
              <a:t>Mathematics</a:t>
            </a:r>
            <a:endParaRPr lang="en-US" altLang="en-US" sz="4000" dirty="0" smtClean="0">
              <a:latin typeface="Sassoon Infant Std" panose="020B0503020103030203"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23994" y="1261580"/>
            <a:ext cx="2990597" cy="224294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3328" y="934636"/>
            <a:ext cx="3347864" cy="251089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2533332" y="1608267"/>
            <a:ext cx="3026782" cy="227008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183870" y="4033191"/>
            <a:ext cx="3236002" cy="2427001"/>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6175725" y="3910804"/>
            <a:ext cx="3194819" cy="2396114"/>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3527350" y="4144630"/>
            <a:ext cx="2938828" cy="2204121"/>
          </a:xfrm>
          <a:prstGeom prst="rect">
            <a:avLst/>
          </a:prstGeom>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2582</TotalTime>
  <Words>838</Words>
  <Application>Microsoft Office PowerPoint</Application>
  <PresentationFormat>On-screen Show (4:3)</PresentationFormat>
  <Paragraphs>97</Paragraphs>
  <Slides>23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Comic Sans MS</vt:lpstr>
      <vt:lpstr>Sassoon Infant Md</vt:lpstr>
      <vt:lpstr>Sassoon Infant Std</vt:lpstr>
      <vt:lpstr>Sassoon Primary Type</vt:lpstr>
      <vt:lpstr>SassoonPrimaryInfant</vt:lpstr>
      <vt:lpstr>Times New Roman</vt:lpstr>
      <vt:lpstr>Default Design</vt:lpstr>
      <vt:lpstr>Welcome to  St. Mary’s Church of England Primary School</vt:lpstr>
      <vt:lpstr>PowerPoint Presentation</vt:lpstr>
      <vt:lpstr>PowerPoint Presentation</vt:lpstr>
      <vt:lpstr>The Curriculum</vt:lpstr>
      <vt:lpstr>Communication and Language</vt:lpstr>
      <vt:lpstr>Physical Development</vt:lpstr>
      <vt:lpstr>Personal, Social and Emotional Development</vt:lpstr>
      <vt:lpstr>Literacy</vt:lpstr>
      <vt:lpstr>Mathematics</vt:lpstr>
      <vt:lpstr>Understanding the world</vt:lpstr>
      <vt:lpstr>Expressive Arts</vt:lpstr>
      <vt:lpstr>Learning indoors and out!</vt:lpstr>
      <vt:lpstr>Learning Outside </vt:lpstr>
      <vt:lpstr>Attendance and Safety</vt:lpstr>
      <vt:lpstr>Meet the teacher</vt:lpstr>
      <vt:lpstr>Induction Sessions:  Stay and play</vt:lpstr>
      <vt:lpstr>   Induction in after the summer break For our induction purposes your child will either be in group one or group two.  Next week we will inform you of your child’s group. </vt:lpstr>
      <vt:lpstr>School Uniform</vt:lpstr>
      <vt:lpstr>PowerPoint Presentation</vt:lpstr>
      <vt:lpstr>PE</vt:lpstr>
      <vt:lpstr>PE</vt:lpstr>
      <vt:lpstr>Preparing your child for school</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Northlands Primary School</dc:title>
  <dc:creator>Richard and Elisa</dc:creator>
  <cp:lastModifiedBy>Rachel Ayres</cp:lastModifiedBy>
  <cp:revision>226</cp:revision>
  <cp:lastPrinted>2023-06-14T16:18:17Z</cp:lastPrinted>
  <dcterms:created xsi:type="dcterms:W3CDTF">2004-06-21T18:52:16Z</dcterms:created>
  <dcterms:modified xsi:type="dcterms:W3CDTF">2024-06-10T20:53:59Z</dcterms:modified>
</cp:coreProperties>
</file>