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3" r:id="rId6"/>
    <p:sldId id="265" r:id="rId7"/>
    <p:sldId id="266" r:id="rId8"/>
    <p:sldId id="267" r:id="rId9"/>
    <p:sldId id="281" r:id="rId10"/>
    <p:sldId id="268" r:id="rId11"/>
    <p:sldId id="270" r:id="rId12"/>
    <p:sldId id="269" r:id="rId13"/>
    <p:sldId id="271" r:id="rId14"/>
    <p:sldId id="277" r:id="rId15"/>
    <p:sldId id="276" r:id="rId16"/>
    <p:sldId id="278" r:id="rId17"/>
    <p:sldId id="279" r:id="rId18"/>
    <p:sldId id="274" r:id="rId19"/>
    <p:sldId id="275" r:id="rId20"/>
    <p:sldId id="280"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94660"/>
  </p:normalViewPr>
  <p:slideViewPr>
    <p:cSldViewPr snapToGrid="0">
      <p:cViewPr varScale="1">
        <p:scale>
          <a:sx n="115" d="100"/>
          <a:sy n="115"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9A3D9356-AC29-455D-8978-70A3285A7953}"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3318621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A3D9356-AC29-455D-8978-70A3285A7953}"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3710231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A3D9356-AC29-455D-8978-70A3285A7953}"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62091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9A3D9356-AC29-455D-8978-70A3285A7953}"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1190985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3D9356-AC29-455D-8978-70A3285A7953}" type="datetimeFigureOut">
              <a:rPr lang="en-GB" smtClean="0"/>
              <a:t>29/08/2024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259032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9A3D9356-AC29-455D-8978-70A3285A7953}" type="datetimeFigureOut">
              <a:rPr lang="en-GB" smtClean="0"/>
              <a:t>29/08/2024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1392083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9A3D9356-AC29-455D-8978-70A3285A7953}" type="datetimeFigureOut">
              <a:rPr lang="en-GB" smtClean="0"/>
              <a:t>29/08/2024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4118630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9A3D9356-AC29-455D-8978-70A3285A7953}" type="datetimeFigureOut">
              <a:rPr lang="en-GB" smtClean="0"/>
              <a:t>29/08/2024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3921775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3D9356-AC29-455D-8978-70A3285A7953}" type="datetimeFigureOut">
              <a:rPr lang="en-GB" smtClean="0"/>
              <a:t>29/08/2024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426493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3D9356-AC29-455D-8978-70A3285A7953}" type="datetimeFigureOut">
              <a:rPr lang="en-GB" smtClean="0"/>
              <a:t>29/08/2024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396132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3D9356-AC29-455D-8978-70A3285A7953}" type="datetimeFigureOut">
              <a:rPr lang="en-GB" smtClean="0"/>
              <a:t>29/08/2024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1340A1E-E82C-4458-A130-BE16A8B0D24F}" type="slidenum">
              <a:rPr lang="en-GB" smtClean="0"/>
              <a:t>‹#›</a:t>
            </a:fld>
            <a:endParaRPr lang="en-GB"/>
          </a:p>
        </p:txBody>
      </p:sp>
    </p:spTree>
    <p:extLst>
      <p:ext uri="{BB962C8B-B14F-4D97-AF65-F5344CB8AC3E}">
        <p14:creationId xmlns:p14="http://schemas.microsoft.com/office/powerpoint/2010/main" val="2435391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3D9356-AC29-455D-8978-70A3285A7953}" type="datetimeFigureOut">
              <a:rPr lang="en-GB" smtClean="0"/>
              <a:t>29/08/2024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340A1E-E82C-4458-A130-BE16A8B0D24F}" type="slidenum">
              <a:rPr lang="en-GB" smtClean="0"/>
              <a:t>‹#›</a:t>
            </a:fld>
            <a:endParaRPr lang="en-GB"/>
          </a:p>
        </p:txBody>
      </p:sp>
    </p:spTree>
    <p:extLst>
      <p:ext uri="{BB962C8B-B14F-4D97-AF65-F5344CB8AC3E}">
        <p14:creationId xmlns:p14="http://schemas.microsoft.com/office/powerpoint/2010/main" val="1428722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67165"/>
            <a:ext cx="9144000" cy="2387600"/>
          </a:xfrm>
        </p:spPr>
        <p:txBody>
          <a:bodyPr>
            <a:normAutofit/>
          </a:bodyPr>
          <a:lstStyle/>
          <a:p>
            <a:r>
              <a:rPr lang="en-GB" b="1" dirty="0" smtClean="0"/>
              <a:t>Welcome to our Year 1 and 2 ‘Meet the teacher’ meeting!</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pic>
        <p:nvPicPr>
          <p:cNvPr id="6146" name="Picture 2" descr="School Child Clip Art Images - Rectangle Cir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622" y="2813715"/>
            <a:ext cx="5108756" cy="3620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09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88470" y="-102949"/>
            <a:ext cx="9396549" cy="1116409"/>
          </a:xfrm>
        </p:spPr>
        <p:txBody>
          <a:bodyPr>
            <a:normAutofit/>
          </a:bodyPr>
          <a:lstStyle/>
          <a:p>
            <a:r>
              <a:rPr lang="en-GB" b="1" dirty="0" smtClean="0"/>
              <a:t>Homework - Spelling</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118208" y="1013460"/>
            <a:ext cx="11937075" cy="2554545"/>
          </a:xfrm>
          <a:prstGeom prst="rect">
            <a:avLst/>
          </a:prstGeom>
          <a:noFill/>
        </p:spPr>
        <p:txBody>
          <a:bodyPr wrap="square" rtlCol="0">
            <a:spAutoFit/>
          </a:bodyPr>
          <a:lstStyle/>
          <a:p>
            <a:r>
              <a:rPr lang="en-GB" sz="3200" dirty="0" smtClean="0"/>
              <a:t>Year 2 children will be given a weekly list of spellings to practise. They will be expected to complete the spelling sheet provided.  A spelling test will take place every Thursday.  If they don’t complete their spelling practise, they will complete it during Friday playtime. The children will then be given a new list to take home every Friday.</a:t>
            </a:r>
          </a:p>
        </p:txBody>
      </p:sp>
      <p:pic>
        <p:nvPicPr>
          <p:cNvPr id="4" name="Picture 3"/>
          <p:cNvPicPr>
            <a:picLocks noChangeAspect="1"/>
          </p:cNvPicPr>
          <p:nvPr/>
        </p:nvPicPr>
        <p:blipFill>
          <a:blip r:embed="rId3"/>
          <a:stretch>
            <a:fillRect/>
          </a:stretch>
        </p:blipFill>
        <p:spPr>
          <a:xfrm>
            <a:off x="3374968" y="3568005"/>
            <a:ext cx="4872905" cy="3223493"/>
          </a:xfrm>
          <a:prstGeom prst="rect">
            <a:avLst/>
          </a:prstGeom>
        </p:spPr>
      </p:pic>
    </p:spTree>
    <p:extLst>
      <p:ext uri="{BB962C8B-B14F-4D97-AF65-F5344CB8AC3E}">
        <p14:creationId xmlns:p14="http://schemas.microsoft.com/office/powerpoint/2010/main" val="3530399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77907"/>
            <a:ext cx="9396549" cy="1116409"/>
          </a:xfrm>
        </p:spPr>
        <p:txBody>
          <a:bodyPr>
            <a:normAutofit/>
          </a:bodyPr>
          <a:lstStyle/>
          <a:p>
            <a:r>
              <a:rPr lang="en-GB" b="1" dirty="0" smtClean="0"/>
              <a:t>Homework - Spelling</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286294" y="1183287"/>
            <a:ext cx="11600906" cy="3416320"/>
          </a:xfrm>
          <a:prstGeom prst="rect">
            <a:avLst/>
          </a:prstGeom>
          <a:noFill/>
        </p:spPr>
        <p:txBody>
          <a:bodyPr wrap="square" rtlCol="0">
            <a:spAutoFit/>
          </a:bodyPr>
          <a:lstStyle/>
          <a:p>
            <a:r>
              <a:rPr lang="en-GB" sz="3600" dirty="0" smtClean="0"/>
              <a:t>Year 1 children will be given Spelling lists after October half term.  To begin with, they will concentrate on their Phonics and reading.  </a:t>
            </a:r>
          </a:p>
          <a:p>
            <a:endParaRPr lang="en-GB" sz="3600" dirty="0"/>
          </a:p>
          <a:p>
            <a:r>
              <a:rPr lang="en-GB" sz="3600" dirty="0" smtClean="0"/>
              <a:t>There is also a set of Year 1 and Year 2 Common Exception Words to practise which will be in their Reading Records.</a:t>
            </a:r>
            <a:endParaRPr lang="en-GB" sz="3600" dirty="0"/>
          </a:p>
        </p:txBody>
      </p:sp>
    </p:spTree>
    <p:extLst>
      <p:ext uri="{BB962C8B-B14F-4D97-AF65-F5344CB8AC3E}">
        <p14:creationId xmlns:p14="http://schemas.microsoft.com/office/powerpoint/2010/main" val="32689894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a:bodyPr>
          <a:lstStyle/>
          <a:p>
            <a:r>
              <a:rPr lang="en-GB" b="1" dirty="0" smtClean="0"/>
              <a:t>Topics</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355418" y="1187101"/>
            <a:ext cx="11600906" cy="4893647"/>
          </a:xfrm>
          <a:prstGeom prst="rect">
            <a:avLst/>
          </a:prstGeom>
          <a:noFill/>
        </p:spPr>
        <p:txBody>
          <a:bodyPr wrap="square" rtlCol="0">
            <a:spAutoFit/>
          </a:bodyPr>
          <a:lstStyle/>
          <a:p>
            <a:r>
              <a:rPr lang="en-GB" sz="3600" dirty="0" smtClean="0"/>
              <a:t>Our topics are usually based on the History or Geography topic that we are focussing on each half term.</a:t>
            </a:r>
          </a:p>
          <a:p>
            <a:endParaRPr lang="en-GB" sz="3600" dirty="0"/>
          </a:p>
          <a:p>
            <a:r>
              <a:rPr lang="en-GB" sz="3600" dirty="0" smtClean="0"/>
              <a:t>When we have settled the children in, our first topic is History-based and is called ‘Toys – Past and Present’.</a:t>
            </a:r>
          </a:p>
          <a:p>
            <a:endParaRPr lang="en-GB" sz="3600" dirty="0"/>
          </a:p>
          <a:p>
            <a:r>
              <a:rPr lang="en-GB" sz="3600" dirty="0" smtClean="0"/>
              <a:t>After the October half term, we will be looking at ‘At the farm’ which is Geography-based.</a:t>
            </a:r>
          </a:p>
          <a:p>
            <a:endParaRPr lang="en-GB" sz="2400" dirty="0"/>
          </a:p>
        </p:txBody>
      </p:sp>
    </p:spTree>
    <p:extLst>
      <p:ext uri="{BB962C8B-B14F-4D97-AF65-F5344CB8AC3E}">
        <p14:creationId xmlns:p14="http://schemas.microsoft.com/office/powerpoint/2010/main" val="2778368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a:bodyPr>
          <a:lstStyle/>
          <a:p>
            <a:r>
              <a:rPr lang="en-GB" b="1" dirty="0" smtClean="0"/>
              <a:t>Phonics</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299902" y="1194316"/>
            <a:ext cx="11600906" cy="3539430"/>
          </a:xfrm>
          <a:prstGeom prst="rect">
            <a:avLst/>
          </a:prstGeom>
          <a:noFill/>
        </p:spPr>
        <p:txBody>
          <a:bodyPr wrap="square" rtlCol="0">
            <a:spAutoFit/>
          </a:bodyPr>
          <a:lstStyle/>
          <a:p>
            <a:r>
              <a:rPr lang="en-GB" sz="2800" dirty="0" smtClean="0"/>
              <a:t>In Year 1 and 2, we continue to teach Phonics to all children every day.  By October half term, all Year 1 children will be given a Phonics Pack so that they can practise at home.  Short, regular bursts of Phonics practise at home will really help your child to progress.</a:t>
            </a:r>
          </a:p>
          <a:p>
            <a:endParaRPr lang="en-GB" sz="2800" dirty="0"/>
          </a:p>
          <a:p>
            <a:r>
              <a:rPr lang="en-GB" sz="2800" dirty="0" smtClean="0"/>
              <a:t>Year 1 children will be expected to take the Phonics Screening Check in June 2025.  More information regarding the checks will be provided in the children’s Phonics Packs and we will hold a meeting in the Autumn Term.</a:t>
            </a:r>
            <a:endParaRPr lang="en-GB" sz="2800" dirty="0"/>
          </a:p>
        </p:txBody>
      </p:sp>
      <p:pic>
        <p:nvPicPr>
          <p:cNvPr id="2050" name="Picture 2" descr="Phonics teaching step-by-step | TheSchoolR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747" y="4641138"/>
            <a:ext cx="3645716" cy="2041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2768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a:bodyPr>
          <a:lstStyle/>
          <a:p>
            <a:r>
              <a:rPr lang="en-GB" b="1" dirty="0" smtClean="0"/>
              <a:t>Phonics/Maths groups</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396240" y="1659285"/>
            <a:ext cx="11600906" cy="3108543"/>
          </a:xfrm>
          <a:prstGeom prst="rect">
            <a:avLst/>
          </a:prstGeom>
          <a:noFill/>
        </p:spPr>
        <p:txBody>
          <a:bodyPr wrap="square" rtlCol="0">
            <a:spAutoFit/>
          </a:bodyPr>
          <a:lstStyle/>
          <a:p>
            <a:r>
              <a:rPr lang="en-GB" sz="2800" dirty="0" smtClean="0"/>
              <a:t>After we have settled the children in at the beginning of next term, we will teach Phonics and Maths in ability groups. This is so we can really focus on the needs of the children and teach at a pace suited to them. This means that the children may be taught by different teachers in the Year 1/2 team for these lessons.</a:t>
            </a:r>
          </a:p>
          <a:p>
            <a:r>
              <a:rPr lang="en-GB" sz="2800" dirty="0" smtClean="0"/>
              <a:t>Teaching Assistants will also be assigned to different groups in order to support the children.</a:t>
            </a:r>
            <a:endParaRPr lang="en-GB" sz="2800" dirty="0"/>
          </a:p>
        </p:txBody>
      </p:sp>
    </p:spTree>
    <p:extLst>
      <p:ext uri="{BB962C8B-B14F-4D97-AF65-F5344CB8AC3E}">
        <p14:creationId xmlns:p14="http://schemas.microsoft.com/office/powerpoint/2010/main" val="2268921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a:bodyPr>
          <a:lstStyle/>
          <a:p>
            <a:r>
              <a:rPr lang="en-GB" b="1" dirty="0" smtClean="0"/>
              <a:t>Start of school and home time</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286294" y="1321292"/>
            <a:ext cx="11600906" cy="4401205"/>
          </a:xfrm>
          <a:prstGeom prst="rect">
            <a:avLst/>
          </a:prstGeom>
          <a:noFill/>
        </p:spPr>
        <p:txBody>
          <a:bodyPr wrap="square" rtlCol="0">
            <a:spAutoFit/>
          </a:bodyPr>
          <a:lstStyle/>
          <a:p>
            <a:r>
              <a:rPr lang="en-GB" sz="2800" dirty="0" smtClean="0"/>
              <a:t>All Year 1 and 2 classes come into school via the gate on Station Road.  </a:t>
            </a:r>
          </a:p>
          <a:p>
            <a:endParaRPr lang="en-GB" sz="2800" dirty="0"/>
          </a:p>
          <a:p>
            <a:r>
              <a:rPr lang="en-GB" sz="2800" dirty="0" smtClean="0"/>
              <a:t>Children in Picasso and Teresa class will enter and exit via the Bell Tower door.  </a:t>
            </a:r>
          </a:p>
          <a:p>
            <a:endParaRPr lang="en-GB" sz="2800" dirty="0"/>
          </a:p>
          <a:p>
            <a:r>
              <a:rPr lang="en-GB" sz="2800" dirty="0" smtClean="0"/>
              <a:t>Stafford class enter and exit via the middle door on to the playground.</a:t>
            </a:r>
          </a:p>
          <a:p>
            <a:endParaRPr lang="en-GB" sz="2800" dirty="0"/>
          </a:p>
          <a:p>
            <a:r>
              <a:rPr lang="en-GB" sz="2800" dirty="0" smtClean="0"/>
              <a:t>We start lining up at 8.40am so that we can make a prompt start at 8.45am. The school day finishes at 3.15pm and the children will go out the same way they came in. Please come to the Station Road side of the playground to collect your child.</a:t>
            </a:r>
          </a:p>
        </p:txBody>
      </p:sp>
    </p:spTree>
    <p:extLst>
      <p:ext uri="{BB962C8B-B14F-4D97-AF65-F5344CB8AC3E}">
        <p14:creationId xmlns:p14="http://schemas.microsoft.com/office/powerpoint/2010/main" val="1264254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a:bodyPr>
          <a:lstStyle/>
          <a:p>
            <a:r>
              <a:rPr lang="en-GB" b="1" dirty="0" smtClean="0"/>
              <a:t>Transition from FS to Year 1</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286294" y="1321292"/>
            <a:ext cx="11600906" cy="3108543"/>
          </a:xfrm>
          <a:prstGeom prst="rect">
            <a:avLst/>
          </a:prstGeom>
          <a:noFill/>
        </p:spPr>
        <p:txBody>
          <a:bodyPr wrap="square" rtlCol="0">
            <a:spAutoFit/>
          </a:bodyPr>
          <a:lstStyle/>
          <a:p>
            <a:r>
              <a:rPr lang="en-GB" sz="2800" dirty="0" smtClean="0"/>
              <a:t>It is very important to us that the children settle in well and enjoy coming to school. We will try our best to make the transition from FS to Year 1 as smooth as possible. We will have similar routines in the mornings so that the children know exactly what to do when they come in. We also have areas around our classrooms, similar to FS, for children to explore and learn through play. For example, we have a construction area, cutting area, and art and craft activities as well as English, Maths and Exploration areas.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8122" y="4429835"/>
            <a:ext cx="2740428" cy="205532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242" t="7273" r="4668"/>
          <a:stretch/>
        </p:blipFill>
        <p:spPr>
          <a:xfrm>
            <a:off x="8046027" y="4345175"/>
            <a:ext cx="2710642" cy="213998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6878" t="8485" r="3940" b="23541"/>
          <a:stretch/>
        </p:blipFill>
        <p:spPr>
          <a:xfrm>
            <a:off x="1429294" y="4429835"/>
            <a:ext cx="3595380" cy="2055321"/>
          </a:xfrm>
          <a:prstGeom prst="rect">
            <a:avLst/>
          </a:prstGeom>
        </p:spPr>
      </p:pic>
    </p:spTree>
    <p:extLst>
      <p:ext uri="{BB962C8B-B14F-4D97-AF65-F5344CB8AC3E}">
        <p14:creationId xmlns:p14="http://schemas.microsoft.com/office/powerpoint/2010/main" val="27602234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fontScale="90000"/>
          </a:bodyPr>
          <a:lstStyle/>
          <a:p>
            <a:r>
              <a:rPr lang="en-GB" b="1" dirty="0" smtClean="0"/>
              <a:t>Transition from Year 1 to Year 2</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286294" y="1321292"/>
            <a:ext cx="11600906" cy="2246769"/>
          </a:xfrm>
          <a:prstGeom prst="rect">
            <a:avLst/>
          </a:prstGeom>
          <a:noFill/>
        </p:spPr>
        <p:txBody>
          <a:bodyPr wrap="square" rtlCol="0">
            <a:spAutoFit/>
          </a:bodyPr>
          <a:lstStyle/>
          <a:p>
            <a:r>
              <a:rPr lang="en-GB" sz="2800" dirty="0" smtClean="0"/>
              <a:t>We now know the current Year 1 children very well and will be able to extend their learning further as well as giving them the support they need. </a:t>
            </a:r>
          </a:p>
          <a:p>
            <a:endParaRPr lang="en-GB" sz="2800" dirty="0"/>
          </a:p>
          <a:p>
            <a:r>
              <a:rPr lang="en-GB" sz="2800" dirty="0" smtClean="0"/>
              <a:t>As they move into Year 2, we will promote more independence and we find that they are usually very good at helping the Year 1 children settle in.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2787" y="3730167"/>
            <a:ext cx="6467920" cy="2952573"/>
          </a:xfrm>
          <a:prstGeom prst="rect">
            <a:avLst/>
          </a:prstGeom>
        </p:spPr>
      </p:pic>
    </p:spTree>
    <p:extLst>
      <p:ext uri="{BB962C8B-B14F-4D97-AF65-F5344CB8AC3E}">
        <p14:creationId xmlns:p14="http://schemas.microsoft.com/office/powerpoint/2010/main" val="1367350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46563" y="-102949"/>
            <a:ext cx="9396549" cy="1116409"/>
          </a:xfrm>
        </p:spPr>
        <p:txBody>
          <a:bodyPr>
            <a:normAutofit/>
          </a:bodyPr>
          <a:lstStyle/>
          <a:p>
            <a:r>
              <a:rPr lang="en-GB" b="1" dirty="0" smtClean="0"/>
              <a:t>We will have lots of fun!</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sp>
        <p:nvSpPr>
          <p:cNvPr id="3" name="TextBox 2"/>
          <p:cNvSpPr txBox="1"/>
          <p:nvPr/>
        </p:nvSpPr>
        <p:spPr>
          <a:xfrm>
            <a:off x="91440" y="1105365"/>
            <a:ext cx="12004766" cy="1384995"/>
          </a:xfrm>
          <a:prstGeom prst="rect">
            <a:avLst/>
          </a:prstGeom>
          <a:noFill/>
        </p:spPr>
        <p:txBody>
          <a:bodyPr wrap="square" rtlCol="0">
            <a:spAutoFit/>
          </a:bodyPr>
          <a:lstStyle/>
          <a:p>
            <a:r>
              <a:rPr lang="en-GB" sz="2800" dirty="0" smtClean="0"/>
              <a:t>We look forward to welcoming your children into our classes on Friday afternoon and after the Summer holiday.  Here is a little taster of some of the fun activities we have taken part in this year.</a:t>
            </a:r>
            <a:endParaRPr lang="en-GB"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190" t="15619" r="11381" b="21906"/>
          <a:stretch/>
        </p:blipFill>
        <p:spPr>
          <a:xfrm>
            <a:off x="4820195" y="2073192"/>
            <a:ext cx="4214283" cy="24861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2295" y="2490360"/>
            <a:ext cx="2932275" cy="219920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3333" r="2809" b="4381"/>
          <a:stretch/>
        </p:blipFill>
        <p:spPr>
          <a:xfrm>
            <a:off x="8311093" y="3550092"/>
            <a:ext cx="3747188" cy="320458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9619" y="4438367"/>
            <a:ext cx="3088407" cy="2316305"/>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7143" b="12380"/>
          <a:stretch/>
        </p:blipFill>
        <p:spPr>
          <a:xfrm>
            <a:off x="286294" y="4783354"/>
            <a:ext cx="3729521" cy="1971318"/>
          </a:xfrm>
          <a:prstGeom prst="rect">
            <a:avLst/>
          </a:prstGeom>
        </p:spPr>
      </p:pic>
    </p:spTree>
    <p:extLst>
      <p:ext uri="{BB962C8B-B14F-4D97-AF65-F5344CB8AC3E}">
        <p14:creationId xmlns:p14="http://schemas.microsoft.com/office/powerpoint/2010/main" val="2589140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46563" y="96883"/>
            <a:ext cx="9396549" cy="1116409"/>
          </a:xfrm>
        </p:spPr>
        <p:txBody>
          <a:bodyPr>
            <a:normAutofit/>
          </a:bodyPr>
          <a:lstStyle/>
          <a:p>
            <a:r>
              <a:rPr lang="en-GB" b="1" dirty="0" smtClean="0"/>
              <a:t>We will have lots of fun!</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334" t="6487" r="14857" b="7672"/>
          <a:stretch/>
        </p:blipFill>
        <p:spPr>
          <a:xfrm rot="5400000">
            <a:off x="1423" y="1560518"/>
            <a:ext cx="2947183" cy="237744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334" r="12809" b="10857"/>
          <a:stretch/>
        </p:blipFill>
        <p:spPr>
          <a:xfrm>
            <a:off x="3030584" y="1213292"/>
            <a:ext cx="2860764" cy="242543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5048" t="8191" r="8096" b="3238"/>
          <a:stretch/>
        </p:blipFill>
        <p:spPr>
          <a:xfrm>
            <a:off x="6258197" y="1213292"/>
            <a:ext cx="3260722" cy="2818282"/>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14095" b="6857"/>
          <a:stretch/>
        </p:blipFill>
        <p:spPr>
          <a:xfrm>
            <a:off x="7057692" y="4136075"/>
            <a:ext cx="4367954" cy="2589573"/>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t="4000" b="3428"/>
          <a:stretch/>
        </p:blipFill>
        <p:spPr>
          <a:xfrm>
            <a:off x="2869474" y="4111514"/>
            <a:ext cx="3800592" cy="2638697"/>
          </a:xfrm>
          <a:prstGeom prst="rect">
            <a:avLst/>
          </a:prstGeom>
        </p:spPr>
      </p:pic>
    </p:spTree>
    <p:extLst>
      <p:ext uri="{BB962C8B-B14F-4D97-AF65-F5344CB8AC3E}">
        <p14:creationId xmlns:p14="http://schemas.microsoft.com/office/powerpoint/2010/main" val="7178034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94" y="267165"/>
            <a:ext cx="9396549" cy="1116409"/>
          </a:xfrm>
        </p:spPr>
        <p:txBody>
          <a:bodyPr>
            <a:normAutofit/>
          </a:bodyPr>
          <a:lstStyle/>
          <a:p>
            <a:r>
              <a:rPr lang="en-GB" b="1" dirty="0" smtClean="0"/>
              <a:t>Introducing our Year 1/2 team</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3" name="TextBox 2"/>
          <p:cNvSpPr txBox="1"/>
          <p:nvPr/>
        </p:nvSpPr>
        <p:spPr>
          <a:xfrm>
            <a:off x="873940" y="1255345"/>
            <a:ext cx="10266316" cy="1107996"/>
          </a:xfrm>
          <a:prstGeom prst="rect">
            <a:avLst/>
          </a:prstGeom>
          <a:noFill/>
        </p:spPr>
        <p:txBody>
          <a:bodyPr wrap="square" rtlCol="0">
            <a:spAutoFit/>
          </a:bodyPr>
          <a:lstStyle/>
          <a:p>
            <a:pPr algn="ctr"/>
            <a:r>
              <a:rPr lang="en-GB" sz="6600" b="1" dirty="0" smtClean="0"/>
              <a:t>Teresa Class</a:t>
            </a:r>
            <a:endParaRPr lang="en-GB" sz="6600" b="1" dirty="0"/>
          </a:p>
        </p:txBody>
      </p:sp>
      <p:sp>
        <p:nvSpPr>
          <p:cNvPr id="9" name="TextBox 8"/>
          <p:cNvSpPr txBox="1"/>
          <p:nvPr/>
        </p:nvSpPr>
        <p:spPr>
          <a:xfrm>
            <a:off x="2185123" y="5844539"/>
            <a:ext cx="3795849" cy="830997"/>
          </a:xfrm>
          <a:prstGeom prst="rect">
            <a:avLst/>
          </a:prstGeom>
          <a:noFill/>
        </p:spPr>
        <p:txBody>
          <a:bodyPr wrap="square" rtlCol="0">
            <a:spAutoFit/>
          </a:bodyPr>
          <a:lstStyle/>
          <a:p>
            <a:r>
              <a:rPr lang="en-GB" sz="4800" dirty="0" smtClean="0"/>
              <a:t>Mrs Mosedale</a:t>
            </a:r>
            <a:endParaRPr lang="en-GB" sz="4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2461" t="21764" r="9041" b="20049"/>
          <a:stretch/>
        </p:blipFill>
        <p:spPr>
          <a:xfrm>
            <a:off x="2600585" y="2363341"/>
            <a:ext cx="2906745" cy="3292328"/>
          </a:xfrm>
          <a:prstGeom prst="rect">
            <a:avLst/>
          </a:prstGeom>
        </p:spPr>
      </p:pic>
    </p:spTree>
    <p:extLst>
      <p:ext uri="{BB962C8B-B14F-4D97-AF65-F5344CB8AC3E}">
        <p14:creationId xmlns:p14="http://schemas.microsoft.com/office/powerpoint/2010/main" val="3725231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46563" y="96883"/>
            <a:ext cx="9396549" cy="1116409"/>
          </a:xfrm>
        </p:spPr>
        <p:txBody>
          <a:bodyPr>
            <a:normAutofit/>
          </a:bodyPr>
          <a:lstStyle/>
          <a:p>
            <a:r>
              <a:rPr lang="en-GB" b="1" dirty="0" smtClean="0"/>
              <a:t>We will have lots of fun!</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595" y="1159329"/>
            <a:ext cx="3073831" cy="230537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191" b="14717"/>
          <a:stretch/>
        </p:blipFill>
        <p:spPr>
          <a:xfrm>
            <a:off x="4312031" y="1159329"/>
            <a:ext cx="3198875" cy="247084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0036" y="1213292"/>
            <a:ext cx="3808956" cy="285671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r="20970"/>
          <a:stretch/>
        </p:blipFill>
        <p:spPr>
          <a:xfrm rot="5400000">
            <a:off x="658150" y="3733911"/>
            <a:ext cx="3129062" cy="296948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422117" y="4108165"/>
            <a:ext cx="3057167" cy="2292875"/>
          </a:xfrm>
          <a:prstGeom prst="rect">
            <a:avLst/>
          </a:prstGeom>
        </p:spPr>
      </p:pic>
    </p:spTree>
    <p:extLst>
      <p:ext uri="{BB962C8B-B14F-4D97-AF65-F5344CB8AC3E}">
        <p14:creationId xmlns:p14="http://schemas.microsoft.com/office/powerpoint/2010/main" val="2223527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a:bodyPr>
          <a:lstStyle/>
          <a:p>
            <a:r>
              <a:rPr lang="en-GB" b="1" dirty="0" smtClean="0"/>
              <a:t>Questions</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286294" y="1259389"/>
            <a:ext cx="11600906" cy="2123658"/>
          </a:xfrm>
          <a:prstGeom prst="rect">
            <a:avLst/>
          </a:prstGeom>
          <a:noFill/>
        </p:spPr>
        <p:txBody>
          <a:bodyPr wrap="square" rtlCol="0">
            <a:spAutoFit/>
          </a:bodyPr>
          <a:lstStyle/>
          <a:p>
            <a:pPr algn="ctr"/>
            <a:r>
              <a:rPr lang="en-GB" sz="4400" dirty="0" smtClean="0"/>
              <a:t>Thank you very much for listening.</a:t>
            </a:r>
          </a:p>
          <a:p>
            <a:pPr algn="ctr"/>
            <a:endParaRPr lang="en-GB" sz="4400" dirty="0"/>
          </a:p>
          <a:p>
            <a:pPr algn="ctr"/>
            <a:r>
              <a:rPr lang="en-GB" sz="4400" dirty="0" smtClean="0"/>
              <a:t>Please feel free to ask any questions.</a:t>
            </a:r>
            <a:endParaRPr lang="en-GB" sz="4400" dirty="0"/>
          </a:p>
        </p:txBody>
      </p:sp>
      <p:pic>
        <p:nvPicPr>
          <p:cNvPr id="1026" name="Picture 2" descr="20,147 Question mark man Stock Photos | Free &amp;amp; Royalty-free Question mark  man Images | Depositphotos"/>
          <p:cNvPicPr>
            <a:picLocks noChangeAspect="1" noChangeArrowheads="1"/>
          </p:cNvPicPr>
          <p:nvPr/>
        </p:nvPicPr>
        <p:blipFill rotWithShape="1">
          <a:blip r:embed="rId3">
            <a:extLst>
              <a:ext uri="{28A0092B-C50C-407E-A947-70E740481C1C}">
                <a14:useLocalDpi xmlns:a14="http://schemas.microsoft.com/office/drawing/2010/main" val="0"/>
              </a:ext>
            </a:extLst>
          </a:blip>
          <a:srcRect l="11881" t="2743" r="14564" b="6972"/>
          <a:stretch/>
        </p:blipFill>
        <p:spPr bwMode="auto">
          <a:xfrm>
            <a:off x="5003074" y="3537071"/>
            <a:ext cx="2112612" cy="305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3350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7319" y="42774"/>
            <a:ext cx="9396549" cy="1116409"/>
          </a:xfrm>
        </p:spPr>
        <p:txBody>
          <a:bodyPr>
            <a:normAutofit/>
          </a:bodyPr>
          <a:lstStyle/>
          <a:p>
            <a:r>
              <a:rPr lang="en-GB" b="1" dirty="0" smtClean="0"/>
              <a:t>Introducing our Year 1/2 team</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3" name="TextBox 2"/>
          <p:cNvSpPr txBox="1"/>
          <p:nvPr/>
        </p:nvSpPr>
        <p:spPr>
          <a:xfrm>
            <a:off x="1072243" y="1013460"/>
            <a:ext cx="9569631" cy="1015663"/>
          </a:xfrm>
          <a:prstGeom prst="rect">
            <a:avLst/>
          </a:prstGeom>
          <a:noFill/>
        </p:spPr>
        <p:txBody>
          <a:bodyPr wrap="square" rtlCol="0">
            <a:spAutoFit/>
          </a:bodyPr>
          <a:lstStyle/>
          <a:p>
            <a:pPr algn="ctr"/>
            <a:r>
              <a:rPr lang="en-GB" sz="6000" b="1" dirty="0" smtClean="0"/>
              <a:t>Picasso Class</a:t>
            </a:r>
            <a:endParaRPr lang="en-GB" sz="6000" b="1" dirty="0"/>
          </a:p>
        </p:txBody>
      </p:sp>
      <p:sp>
        <p:nvSpPr>
          <p:cNvPr id="9" name="TextBox 8"/>
          <p:cNvSpPr txBox="1"/>
          <p:nvPr/>
        </p:nvSpPr>
        <p:spPr>
          <a:xfrm>
            <a:off x="2335529" y="5566955"/>
            <a:ext cx="3795849" cy="830997"/>
          </a:xfrm>
          <a:prstGeom prst="rect">
            <a:avLst/>
          </a:prstGeom>
          <a:noFill/>
        </p:spPr>
        <p:txBody>
          <a:bodyPr wrap="square" rtlCol="0">
            <a:spAutoFit/>
          </a:bodyPr>
          <a:lstStyle/>
          <a:p>
            <a:r>
              <a:rPr lang="en-GB" sz="4800" dirty="0" smtClean="0"/>
              <a:t>Mrs O’Hara</a:t>
            </a:r>
            <a:endParaRPr lang="en-GB" sz="4800"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7323" t="14286" r="17662" b="39342"/>
          <a:stretch/>
        </p:blipFill>
        <p:spPr>
          <a:xfrm>
            <a:off x="2335529" y="2358785"/>
            <a:ext cx="3017810" cy="286992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576" t="11589" b="6471"/>
          <a:stretch/>
        </p:blipFill>
        <p:spPr>
          <a:xfrm rot="5400000">
            <a:off x="5891471" y="2471949"/>
            <a:ext cx="3481171" cy="2595520"/>
          </a:xfrm>
          <a:prstGeom prst="rect">
            <a:avLst/>
          </a:prstGeom>
        </p:spPr>
      </p:pic>
      <p:sp>
        <p:nvSpPr>
          <p:cNvPr id="10" name="Rectangle 9"/>
          <p:cNvSpPr/>
          <p:nvPr/>
        </p:nvSpPr>
        <p:spPr>
          <a:xfrm>
            <a:off x="6090416" y="5566955"/>
            <a:ext cx="3083280" cy="830997"/>
          </a:xfrm>
          <a:prstGeom prst="rect">
            <a:avLst/>
          </a:prstGeom>
        </p:spPr>
        <p:txBody>
          <a:bodyPr wrap="none">
            <a:spAutoFit/>
          </a:bodyPr>
          <a:lstStyle/>
          <a:p>
            <a:r>
              <a:rPr lang="en-GB" sz="4800" dirty="0"/>
              <a:t>Mrs </a:t>
            </a:r>
            <a:r>
              <a:rPr lang="en-GB" sz="4800" dirty="0" err="1" smtClean="0"/>
              <a:t>Chiroiu</a:t>
            </a:r>
            <a:endParaRPr lang="en-GB" sz="4800" dirty="0"/>
          </a:p>
        </p:txBody>
      </p:sp>
    </p:spTree>
    <p:extLst>
      <p:ext uri="{BB962C8B-B14F-4D97-AF65-F5344CB8AC3E}">
        <p14:creationId xmlns:p14="http://schemas.microsoft.com/office/powerpoint/2010/main" val="1382995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29294" y="267165"/>
            <a:ext cx="9396549" cy="1116409"/>
          </a:xfrm>
        </p:spPr>
        <p:txBody>
          <a:bodyPr>
            <a:normAutofit/>
          </a:bodyPr>
          <a:lstStyle/>
          <a:p>
            <a:r>
              <a:rPr lang="en-GB" b="1" dirty="0" smtClean="0"/>
              <a:t>Introducing our Year 1/2 team</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3" name="TextBox 2"/>
          <p:cNvSpPr txBox="1"/>
          <p:nvPr/>
        </p:nvSpPr>
        <p:spPr>
          <a:xfrm>
            <a:off x="1284515" y="1304907"/>
            <a:ext cx="9569631" cy="1107996"/>
          </a:xfrm>
          <a:prstGeom prst="rect">
            <a:avLst/>
          </a:prstGeom>
          <a:noFill/>
        </p:spPr>
        <p:txBody>
          <a:bodyPr wrap="square" rtlCol="0">
            <a:spAutoFit/>
          </a:bodyPr>
          <a:lstStyle/>
          <a:p>
            <a:pPr algn="ctr"/>
            <a:r>
              <a:rPr lang="en-GB" sz="6600" b="1" dirty="0" smtClean="0"/>
              <a:t> Stafford Class</a:t>
            </a:r>
            <a:endParaRPr lang="en-GB" sz="6600" b="1"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238" t="4012" b="8262"/>
          <a:stretch/>
        </p:blipFill>
        <p:spPr>
          <a:xfrm rot="5400000">
            <a:off x="6078897" y="2811081"/>
            <a:ext cx="3569886" cy="2635282"/>
          </a:xfrm>
          <a:prstGeom prst="rect">
            <a:avLst/>
          </a:prstGeom>
        </p:spPr>
      </p:pic>
      <p:sp>
        <p:nvSpPr>
          <p:cNvPr id="9" name="TextBox 8"/>
          <p:cNvSpPr txBox="1"/>
          <p:nvPr/>
        </p:nvSpPr>
        <p:spPr>
          <a:xfrm>
            <a:off x="2392135" y="5968910"/>
            <a:ext cx="2886892" cy="830997"/>
          </a:xfrm>
          <a:prstGeom prst="rect">
            <a:avLst/>
          </a:prstGeom>
          <a:noFill/>
        </p:spPr>
        <p:txBody>
          <a:bodyPr wrap="square" rtlCol="0">
            <a:spAutoFit/>
          </a:bodyPr>
          <a:lstStyle/>
          <a:p>
            <a:pPr algn="ctr"/>
            <a:r>
              <a:rPr lang="en-GB" sz="4800" dirty="0" smtClean="0"/>
              <a:t>Mr Bond</a:t>
            </a:r>
            <a:endParaRPr lang="en-GB" sz="4800" dirty="0"/>
          </a:p>
        </p:txBody>
      </p:sp>
      <p:sp>
        <p:nvSpPr>
          <p:cNvPr id="10" name="TextBox 9"/>
          <p:cNvSpPr txBox="1"/>
          <p:nvPr/>
        </p:nvSpPr>
        <p:spPr>
          <a:xfrm>
            <a:off x="6165669" y="5913665"/>
            <a:ext cx="3396342" cy="830997"/>
          </a:xfrm>
          <a:prstGeom prst="rect">
            <a:avLst/>
          </a:prstGeom>
          <a:noFill/>
        </p:spPr>
        <p:txBody>
          <a:bodyPr wrap="square" rtlCol="0">
            <a:spAutoFit/>
          </a:bodyPr>
          <a:lstStyle/>
          <a:p>
            <a:pPr algn="ctr"/>
            <a:r>
              <a:rPr lang="en-GB" sz="4800" dirty="0" smtClean="0"/>
              <a:t>Mrs Stanley</a:t>
            </a:r>
            <a:endParaRPr lang="en-GB" sz="4800"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0476" b="3101"/>
          <a:stretch/>
        </p:blipFill>
        <p:spPr>
          <a:xfrm rot="5400000">
            <a:off x="1922458" y="2618083"/>
            <a:ext cx="3721743" cy="3021277"/>
          </a:xfrm>
          <a:prstGeom prst="rect">
            <a:avLst/>
          </a:prstGeom>
        </p:spPr>
      </p:pic>
    </p:spTree>
    <p:extLst>
      <p:ext uri="{BB962C8B-B14F-4D97-AF65-F5344CB8AC3E}">
        <p14:creationId xmlns:p14="http://schemas.microsoft.com/office/powerpoint/2010/main" val="737330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46563" y="-102949"/>
            <a:ext cx="9396549" cy="1116409"/>
          </a:xfrm>
        </p:spPr>
        <p:txBody>
          <a:bodyPr>
            <a:normAutofit/>
          </a:bodyPr>
          <a:lstStyle/>
          <a:p>
            <a:r>
              <a:rPr lang="en-GB" b="1" dirty="0" smtClean="0"/>
              <a:t>Today’s meeting</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1645425" y="1013460"/>
            <a:ext cx="9424852" cy="5509200"/>
          </a:xfrm>
          <a:prstGeom prst="rect">
            <a:avLst/>
          </a:prstGeom>
          <a:noFill/>
        </p:spPr>
        <p:txBody>
          <a:bodyPr wrap="square" rtlCol="0">
            <a:spAutoFit/>
          </a:bodyPr>
          <a:lstStyle/>
          <a:p>
            <a:pPr marL="685800" indent="-685800">
              <a:buFont typeface="Arial" panose="020B0604020202020204" pitchFamily="34" charset="0"/>
              <a:buChar char="•"/>
            </a:pPr>
            <a:r>
              <a:rPr lang="en-GB" sz="4400" dirty="0" smtClean="0"/>
              <a:t>PE</a:t>
            </a:r>
          </a:p>
          <a:p>
            <a:pPr marL="685800" indent="-685800">
              <a:buFont typeface="Arial" panose="020B0604020202020204" pitchFamily="34" charset="0"/>
              <a:buChar char="•"/>
            </a:pPr>
            <a:r>
              <a:rPr lang="en-GB" sz="4400" dirty="0" smtClean="0"/>
              <a:t>Bags/Lunch boxes</a:t>
            </a:r>
          </a:p>
          <a:p>
            <a:pPr marL="685800" indent="-685800">
              <a:buFont typeface="Arial" panose="020B0604020202020204" pitchFamily="34" charset="0"/>
              <a:buChar char="•"/>
            </a:pPr>
            <a:r>
              <a:rPr lang="en-GB" sz="4400" dirty="0" smtClean="0"/>
              <a:t>Homework</a:t>
            </a:r>
          </a:p>
          <a:p>
            <a:pPr marL="685800" indent="-685800">
              <a:buFont typeface="Arial" panose="020B0604020202020204" pitchFamily="34" charset="0"/>
              <a:buChar char="•"/>
            </a:pPr>
            <a:r>
              <a:rPr lang="en-GB" sz="4400" dirty="0" smtClean="0"/>
              <a:t>Topics</a:t>
            </a:r>
          </a:p>
          <a:p>
            <a:pPr marL="685800" indent="-685800">
              <a:buFont typeface="Arial" panose="020B0604020202020204" pitchFamily="34" charset="0"/>
              <a:buChar char="•"/>
            </a:pPr>
            <a:r>
              <a:rPr lang="en-GB" sz="4400" dirty="0" smtClean="0"/>
              <a:t>Phonics</a:t>
            </a:r>
          </a:p>
          <a:p>
            <a:pPr marL="685800" indent="-685800">
              <a:buFont typeface="Arial" panose="020B0604020202020204" pitchFamily="34" charset="0"/>
              <a:buChar char="•"/>
            </a:pPr>
            <a:r>
              <a:rPr lang="en-GB" sz="4400" dirty="0" smtClean="0"/>
              <a:t>Phonics/Maths groups</a:t>
            </a:r>
          </a:p>
          <a:p>
            <a:pPr marL="685800" indent="-685800">
              <a:buFont typeface="Arial" panose="020B0604020202020204" pitchFamily="34" charset="0"/>
              <a:buChar char="•"/>
            </a:pPr>
            <a:r>
              <a:rPr lang="en-GB" sz="4400" dirty="0" smtClean="0"/>
              <a:t>Start of school and home time</a:t>
            </a:r>
          </a:p>
          <a:p>
            <a:pPr marL="685800" indent="-685800">
              <a:buFont typeface="Arial" panose="020B0604020202020204" pitchFamily="34" charset="0"/>
              <a:buChar char="•"/>
            </a:pPr>
            <a:r>
              <a:rPr lang="en-GB" sz="4400" dirty="0" smtClean="0"/>
              <a:t>Transition</a:t>
            </a:r>
          </a:p>
        </p:txBody>
      </p:sp>
    </p:spTree>
    <p:extLst>
      <p:ext uri="{BB962C8B-B14F-4D97-AF65-F5344CB8AC3E}">
        <p14:creationId xmlns:p14="http://schemas.microsoft.com/office/powerpoint/2010/main" val="2161776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a:bodyPr>
          <a:lstStyle/>
          <a:p>
            <a:r>
              <a:rPr lang="en-GB" b="1" dirty="0" smtClean="0"/>
              <a:t>PE</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86294" y="596742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62855" y="5967420"/>
            <a:ext cx="1143000" cy="838200"/>
          </a:xfrm>
          <a:prstGeom prst="rect">
            <a:avLst/>
          </a:prstGeom>
        </p:spPr>
      </p:pic>
      <p:sp>
        <p:nvSpPr>
          <p:cNvPr id="9" name="TextBox 8"/>
          <p:cNvSpPr txBox="1"/>
          <p:nvPr/>
        </p:nvSpPr>
        <p:spPr>
          <a:xfrm>
            <a:off x="286294" y="997236"/>
            <a:ext cx="11710852" cy="5078313"/>
          </a:xfrm>
          <a:prstGeom prst="rect">
            <a:avLst/>
          </a:prstGeom>
          <a:noFill/>
        </p:spPr>
        <p:txBody>
          <a:bodyPr wrap="square" rtlCol="0">
            <a:spAutoFit/>
          </a:bodyPr>
          <a:lstStyle/>
          <a:p>
            <a:r>
              <a:rPr lang="en-GB" sz="3600" dirty="0" smtClean="0"/>
              <a:t>Children will continue to come to school in their PE kit on their PE days.</a:t>
            </a:r>
          </a:p>
          <a:p>
            <a:endParaRPr lang="en-GB" sz="3600" dirty="0"/>
          </a:p>
          <a:p>
            <a:r>
              <a:rPr lang="en-GB" sz="3600" dirty="0" smtClean="0"/>
              <a:t>This should be a purple top and black bottoms.</a:t>
            </a:r>
          </a:p>
          <a:p>
            <a:endParaRPr lang="en-GB" sz="3600" dirty="0"/>
          </a:p>
          <a:p>
            <a:r>
              <a:rPr lang="en-GB" sz="3600" dirty="0" smtClean="0"/>
              <a:t>Hair should be tied up and earrings taken out </a:t>
            </a:r>
          </a:p>
          <a:p>
            <a:r>
              <a:rPr lang="en-GB" sz="3600" dirty="0" smtClean="0"/>
              <a:t>on PE </a:t>
            </a:r>
            <a:r>
              <a:rPr lang="en-GB" sz="3600" dirty="0" smtClean="0"/>
              <a:t>days.</a:t>
            </a:r>
          </a:p>
          <a:p>
            <a:r>
              <a:rPr lang="en-GB" sz="3600" dirty="0" smtClean="0"/>
              <a:t>PE </a:t>
            </a:r>
            <a:r>
              <a:rPr lang="en-GB" sz="3600" dirty="0" smtClean="0"/>
              <a:t>days </a:t>
            </a:r>
            <a:r>
              <a:rPr lang="en-GB" sz="3600" dirty="0" smtClean="0"/>
              <a:t>for Stafford and Elizabeth classes are Thursday and Friday. Teresa Class will do PE on Tuesday and Thursday.</a:t>
            </a:r>
            <a:endParaRPr lang="en-GB" sz="3600" dirty="0"/>
          </a:p>
        </p:txBody>
      </p:sp>
      <p:pic>
        <p:nvPicPr>
          <p:cNvPr id="4" name="Picture 3"/>
          <p:cNvPicPr>
            <a:picLocks noChangeAspect="1"/>
          </p:cNvPicPr>
          <p:nvPr/>
        </p:nvPicPr>
        <p:blipFill rotWithShape="1">
          <a:blip r:embed="rId3"/>
          <a:srcRect l="13350" t="27985" r="10092" b="14614"/>
          <a:stretch/>
        </p:blipFill>
        <p:spPr>
          <a:xfrm>
            <a:off x="9246966" y="1629593"/>
            <a:ext cx="2612892" cy="3166368"/>
          </a:xfrm>
          <a:prstGeom prst="rect">
            <a:avLst/>
          </a:prstGeom>
        </p:spPr>
      </p:pic>
    </p:spTree>
    <p:extLst>
      <p:ext uri="{BB962C8B-B14F-4D97-AF65-F5344CB8AC3E}">
        <p14:creationId xmlns:p14="http://schemas.microsoft.com/office/powerpoint/2010/main" val="2675576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a:bodyPr>
          <a:lstStyle/>
          <a:p>
            <a:r>
              <a:rPr lang="en-GB" b="1" dirty="0" smtClean="0"/>
              <a:t>Bags/Lunch boxes</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286294" y="1244469"/>
            <a:ext cx="11710852" cy="2862322"/>
          </a:xfrm>
          <a:prstGeom prst="rect">
            <a:avLst/>
          </a:prstGeom>
          <a:noFill/>
        </p:spPr>
        <p:txBody>
          <a:bodyPr wrap="square" rtlCol="0">
            <a:spAutoFit/>
          </a:bodyPr>
          <a:lstStyle/>
          <a:p>
            <a:r>
              <a:rPr lang="en-GB" sz="3600" dirty="0" smtClean="0"/>
              <a:t>Children will continue to use their purple school book bags. If the children need to bring another bag for any reason, please speak to your child’s class teacher. If they have a lunch box, please label it clearly with their name. We encourage all children to bring in a named water bottle every day.</a:t>
            </a:r>
          </a:p>
        </p:txBody>
      </p:sp>
      <p:pic>
        <p:nvPicPr>
          <p:cNvPr id="3074" name="Picture 2" descr="What can my child eat at school? - BBC New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72" r="12165"/>
          <a:stretch/>
        </p:blipFill>
        <p:spPr bwMode="auto">
          <a:xfrm>
            <a:off x="5177052" y="4542102"/>
            <a:ext cx="2678474" cy="19601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ids Flip-Top Water Bottle | Children Drinks Bottle | LittleLife Lithuani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732" t="2094" r="29577" b="5687"/>
          <a:stretch/>
        </p:blipFill>
        <p:spPr bwMode="auto">
          <a:xfrm>
            <a:off x="8645237" y="4165209"/>
            <a:ext cx="1226093" cy="25878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 Mary's Catholic Primary School Purple Tray Book Bag"/>
          <p:cNvPicPr>
            <a:picLocks noChangeAspect="1" noChangeArrowheads="1"/>
          </p:cNvPicPr>
          <p:nvPr/>
        </p:nvPicPr>
        <p:blipFill rotWithShape="1">
          <a:blip r:embed="rId5">
            <a:extLst>
              <a:ext uri="{28A0092B-C50C-407E-A947-70E740481C1C}">
                <a14:useLocalDpi xmlns:a14="http://schemas.microsoft.com/office/drawing/2010/main" val="0"/>
              </a:ext>
            </a:extLst>
          </a:blip>
          <a:srcRect l="18052" t="38621" r="17766" b="25443"/>
          <a:stretch/>
        </p:blipFill>
        <p:spPr bwMode="auto">
          <a:xfrm>
            <a:off x="1670275" y="4284226"/>
            <a:ext cx="2934393" cy="232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163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a:bodyPr>
          <a:lstStyle/>
          <a:p>
            <a:r>
              <a:rPr lang="en-GB" b="1" dirty="0" smtClean="0"/>
              <a:t>Homework - Reading</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286294" y="1119550"/>
            <a:ext cx="11600905" cy="2554545"/>
          </a:xfrm>
          <a:prstGeom prst="rect">
            <a:avLst/>
          </a:prstGeom>
          <a:noFill/>
        </p:spPr>
        <p:txBody>
          <a:bodyPr wrap="square" rtlCol="0">
            <a:spAutoFit/>
          </a:bodyPr>
          <a:lstStyle/>
          <a:p>
            <a:r>
              <a:rPr lang="en-GB" sz="3200" dirty="0" smtClean="0"/>
              <a:t>Children are expected to read to an adult at home at least 5 times a week.  This is to ensure that they continue to make good progress. Please date and sign your child’s reading record. If the children do not do 5 reads, they will do some extra reading practise during Friday playtime.</a:t>
            </a:r>
            <a:endParaRPr lang="en-GB" sz="32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51" r="4363"/>
          <a:stretch/>
        </p:blipFill>
        <p:spPr>
          <a:xfrm rot="16200000">
            <a:off x="2770946" y="2716609"/>
            <a:ext cx="3030409" cy="436887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697" t="4963" r="16168"/>
          <a:stretch/>
        </p:blipFill>
        <p:spPr>
          <a:xfrm rot="5400000">
            <a:off x="6504311" y="3429694"/>
            <a:ext cx="3563391" cy="3092332"/>
          </a:xfrm>
          <a:prstGeom prst="rect">
            <a:avLst/>
          </a:prstGeom>
        </p:spPr>
      </p:pic>
    </p:spTree>
    <p:extLst>
      <p:ext uri="{BB962C8B-B14F-4D97-AF65-F5344CB8AC3E}">
        <p14:creationId xmlns:p14="http://schemas.microsoft.com/office/powerpoint/2010/main" val="2438090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9AF7"/>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7597" y="128060"/>
            <a:ext cx="9396549" cy="1116409"/>
          </a:xfrm>
        </p:spPr>
        <p:txBody>
          <a:bodyPr>
            <a:normAutofit/>
          </a:bodyPr>
          <a:lstStyle/>
          <a:p>
            <a:r>
              <a:rPr lang="en-GB" b="1" dirty="0" smtClean="0"/>
              <a:t>Homework - Reading</a:t>
            </a:r>
            <a:endParaRPr lang="en-GB" b="1" dirty="0"/>
          </a:p>
        </p:txBody>
      </p:sp>
      <p:pic>
        <p:nvPicPr>
          <p:cNvPr id="5" name="Picture 4"/>
          <p:cNvPicPr>
            <a:picLocks noChangeAspect="1"/>
          </p:cNvPicPr>
          <p:nvPr/>
        </p:nvPicPr>
        <p:blipFill>
          <a:blip r:embed="rId2"/>
          <a:stretch>
            <a:fillRect/>
          </a:stretch>
        </p:blipFill>
        <p:spPr>
          <a:xfrm>
            <a:off x="286294" y="267165"/>
            <a:ext cx="1143000" cy="838200"/>
          </a:xfrm>
          <a:prstGeom prst="rect">
            <a:avLst/>
          </a:prstGeom>
        </p:spPr>
      </p:pic>
      <p:pic>
        <p:nvPicPr>
          <p:cNvPr id="6" name="Picture 5"/>
          <p:cNvPicPr>
            <a:picLocks noChangeAspect="1"/>
          </p:cNvPicPr>
          <p:nvPr/>
        </p:nvPicPr>
        <p:blipFill>
          <a:blip r:embed="rId2"/>
          <a:stretch>
            <a:fillRect/>
          </a:stretch>
        </p:blipFill>
        <p:spPr>
          <a:xfrm>
            <a:off x="203563" y="5844540"/>
            <a:ext cx="1143000" cy="838200"/>
          </a:xfrm>
          <a:prstGeom prst="rect">
            <a:avLst/>
          </a:prstGeom>
        </p:spPr>
      </p:pic>
      <p:pic>
        <p:nvPicPr>
          <p:cNvPr id="7" name="Picture 6"/>
          <p:cNvPicPr>
            <a:picLocks noChangeAspect="1"/>
          </p:cNvPicPr>
          <p:nvPr/>
        </p:nvPicPr>
        <p:blipFill>
          <a:blip r:embed="rId2"/>
          <a:stretch>
            <a:fillRect/>
          </a:stretch>
        </p:blipFill>
        <p:spPr>
          <a:xfrm>
            <a:off x="10854146" y="175260"/>
            <a:ext cx="1143000" cy="838200"/>
          </a:xfrm>
          <a:prstGeom prst="rect">
            <a:avLst/>
          </a:prstGeom>
        </p:spPr>
      </p:pic>
      <p:pic>
        <p:nvPicPr>
          <p:cNvPr id="8" name="Picture 7"/>
          <p:cNvPicPr>
            <a:picLocks noChangeAspect="1"/>
          </p:cNvPicPr>
          <p:nvPr/>
        </p:nvPicPr>
        <p:blipFill>
          <a:blip r:embed="rId2"/>
          <a:stretch>
            <a:fillRect/>
          </a:stretch>
        </p:blipFill>
        <p:spPr>
          <a:xfrm>
            <a:off x="10854146" y="5844540"/>
            <a:ext cx="1143000" cy="838200"/>
          </a:xfrm>
          <a:prstGeom prst="rect">
            <a:avLst/>
          </a:prstGeom>
        </p:spPr>
      </p:pic>
      <p:sp>
        <p:nvSpPr>
          <p:cNvPr id="9" name="TextBox 8"/>
          <p:cNvSpPr txBox="1"/>
          <p:nvPr/>
        </p:nvSpPr>
        <p:spPr>
          <a:xfrm>
            <a:off x="286294" y="1119550"/>
            <a:ext cx="11600905" cy="2062103"/>
          </a:xfrm>
          <a:prstGeom prst="rect">
            <a:avLst/>
          </a:prstGeom>
          <a:noFill/>
        </p:spPr>
        <p:txBody>
          <a:bodyPr wrap="square" rtlCol="0">
            <a:spAutoFit/>
          </a:bodyPr>
          <a:lstStyle/>
          <a:p>
            <a:r>
              <a:rPr lang="en-GB" sz="3200" dirty="0" smtClean="0"/>
              <a:t>If children read at home 5 or more times during the week, they will receive a Golden Ticket. We then hold a draw every Friday afternoon. If their ticket is drawn, they will be able to choose a book from our vending machine.</a:t>
            </a:r>
            <a:endParaRPr lang="en-GB" sz="3200" dirty="0"/>
          </a:p>
        </p:txBody>
      </p:sp>
      <p:pic>
        <p:nvPicPr>
          <p:cNvPr id="1026" name="Picture 2" descr="No photo description available."/>
          <p:cNvPicPr>
            <a:picLocks noChangeAspect="1" noChangeArrowheads="1"/>
          </p:cNvPicPr>
          <p:nvPr/>
        </p:nvPicPr>
        <p:blipFill rotWithShape="1">
          <a:blip r:embed="rId3">
            <a:extLst>
              <a:ext uri="{28A0092B-C50C-407E-A947-70E740481C1C}">
                <a14:useLocalDpi xmlns:a14="http://schemas.microsoft.com/office/drawing/2010/main" val="0"/>
              </a:ext>
            </a:extLst>
          </a:blip>
          <a:srcRect l="4338" r="4851" b="9814"/>
          <a:stretch/>
        </p:blipFill>
        <p:spPr bwMode="auto">
          <a:xfrm>
            <a:off x="3447091" y="2712402"/>
            <a:ext cx="5306526" cy="397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906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1023</Words>
  <Application>Microsoft Office PowerPoint</Application>
  <PresentationFormat>Widescreen</PresentationFormat>
  <Paragraphs>76</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Welcome to our Year 1 and 2 ‘Meet the teacher’ meeting!</vt:lpstr>
      <vt:lpstr>Introducing our Year 1/2 team</vt:lpstr>
      <vt:lpstr>Introducing our Year 1/2 team</vt:lpstr>
      <vt:lpstr>Introducing our Year 1/2 team</vt:lpstr>
      <vt:lpstr>Today’s meeting</vt:lpstr>
      <vt:lpstr>PE</vt:lpstr>
      <vt:lpstr>Bags/Lunch boxes</vt:lpstr>
      <vt:lpstr>Homework - Reading</vt:lpstr>
      <vt:lpstr>Homework - Reading</vt:lpstr>
      <vt:lpstr>Homework - Spelling</vt:lpstr>
      <vt:lpstr>Homework - Spelling</vt:lpstr>
      <vt:lpstr>Topics</vt:lpstr>
      <vt:lpstr>Phonics</vt:lpstr>
      <vt:lpstr>Phonics/Maths groups</vt:lpstr>
      <vt:lpstr>Start of school and home time</vt:lpstr>
      <vt:lpstr>Transition from FS to Year 1</vt:lpstr>
      <vt:lpstr>Transition from Year 1 to Year 2</vt:lpstr>
      <vt:lpstr>We will have lots of fun!</vt:lpstr>
      <vt:lpstr>We will have lots of fun!</vt:lpstr>
      <vt:lpstr>We will have lots of fun!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our Year 1 and 2 ‘Meet the teacher’ Zoom meeting!</dc:title>
  <dc:creator>Sarah Mosedale</dc:creator>
  <cp:lastModifiedBy>Sarah Mosedale</cp:lastModifiedBy>
  <cp:revision>89</cp:revision>
  <dcterms:created xsi:type="dcterms:W3CDTF">2021-07-04T11:48:41Z</dcterms:created>
  <dcterms:modified xsi:type="dcterms:W3CDTF">2024-08-29T14:53:25Z</dcterms:modified>
</cp:coreProperties>
</file>