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300" r:id="rId3"/>
    <p:sldId id="296" r:id="rId4"/>
    <p:sldId id="257" r:id="rId5"/>
    <p:sldId id="261" r:id="rId6"/>
    <p:sldId id="282" r:id="rId7"/>
    <p:sldId id="301" r:id="rId8"/>
    <p:sldId id="287" r:id="rId9"/>
    <p:sldId id="292" r:id="rId10"/>
    <p:sldId id="291" r:id="rId11"/>
    <p:sldId id="283" r:id="rId12"/>
    <p:sldId id="284" r:id="rId13"/>
    <p:sldId id="274"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CBB3293-B2ED-47B8-AFDF-A03DF0B8454D}" type="datetimeFigureOut">
              <a:rPr lang="en-GB" smtClean="0"/>
              <a:t>28/08/2024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6686712-A1CF-4A22-BB3C-69C8CA8D3BA0}" type="slidenum">
              <a:rPr lang="en-GB" smtClean="0"/>
              <a:t>‹#›</a:t>
            </a:fld>
            <a:endParaRPr lang="en-GB"/>
          </a:p>
        </p:txBody>
      </p:sp>
    </p:spTree>
    <p:extLst>
      <p:ext uri="{BB962C8B-B14F-4D97-AF65-F5344CB8AC3E}">
        <p14:creationId xmlns:p14="http://schemas.microsoft.com/office/powerpoint/2010/main" val="36203021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DB16129-B898-4539-9F49-75C0DED99B61}"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5A356-EBA1-4E68-8A14-26C0B7FF78BC}" type="slidenum">
              <a:rPr lang="en-GB" smtClean="0"/>
              <a:t>‹#›</a:t>
            </a:fld>
            <a:endParaRPr lang="en-GB"/>
          </a:p>
        </p:txBody>
      </p:sp>
    </p:spTree>
    <p:extLst>
      <p:ext uri="{BB962C8B-B14F-4D97-AF65-F5344CB8AC3E}">
        <p14:creationId xmlns:p14="http://schemas.microsoft.com/office/powerpoint/2010/main" val="141672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B16129-B898-4539-9F49-75C0DED99B61}"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5A356-EBA1-4E68-8A14-26C0B7FF78BC}" type="slidenum">
              <a:rPr lang="en-GB" smtClean="0"/>
              <a:t>‹#›</a:t>
            </a:fld>
            <a:endParaRPr lang="en-GB"/>
          </a:p>
        </p:txBody>
      </p:sp>
    </p:spTree>
    <p:extLst>
      <p:ext uri="{BB962C8B-B14F-4D97-AF65-F5344CB8AC3E}">
        <p14:creationId xmlns:p14="http://schemas.microsoft.com/office/powerpoint/2010/main" val="167510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B16129-B898-4539-9F49-75C0DED99B61}"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5A356-EBA1-4E68-8A14-26C0B7FF78BC}" type="slidenum">
              <a:rPr lang="en-GB" smtClean="0"/>
              <a:t>‹#›</a:t>
            </a:fld>
            <a:endParaRPr lang="en-GB"/>
          </a:p>
        </p:txBody>
      </p:sp>
    </p:spTree>
    <p:extLst>
      <p:ext uri="{BB962C8B-B14F-4D97-AF65-F5344CB8AC3E}">
        <p14:creationId xmlns:p14="http://schemas.microsoft.com/office/powerpoint/2010/main" val="283115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B16129-B898-4539-9F49-75C0DED99B61}"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5A356-EBA1-4E68-8A14-26C0B7FF78BC}" type="slidenum">
              <a:rPr lang="en-GB" smtClean="0"/>
              <a:t>‹#›</a:t>
            </a:fld>
            <a:endParaRPr lang="en-GB"/>
          </a:p>
        </p:txBody>
      </p:sp>
    </p:spTree>
    <p:extLst>
      <p:ext uri="{BB962C8B-B14F-4D97-AF65-F5344CB8AC3E}">
        <p14:creationId xmlns:p14="http://schemas.microsoft.com/office/powerpoint/2010/main" val="283880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16129-B898-4539-9F49-75C0DED99B61}"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55A356-EBA1-4E68-8A14-26C0B7FF78BC}" type="slidenum">
              <a:rPr lang="en-GB" smtClean="0"/>
              <a:t>‹#›</a:t>
            </a:fld>
            <a:endParaRPr lang="en-GB"/>
          </a:p>
        </p:txBody>
      </p:sp>
    </p:spTree>
    <p:extLst>
      <p:ext uri="{BB962C8B-B14F-4D97-AF65-F5344CB8AC3E}">
        <p14:creationId xmlns:p14="http://schemas.microsoft.com/office/powerpoint/2010/main" val="220935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B16129-B898-4539-9F49-75C0DED99B61}"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5A356-EBA1-4E68-8A14-26C0B7FF78BC}" type="slidenum">
              <a:rPr lang="en-GB" smtClean="0"/>
              <a:t>‹#›</a:t>
            </a:fld>
            <a:endParaRPr lang="en-GB"/>
          </a:p>
        </p:txBody>
      </p:sp>
    </p:spTree>
    <p:extLst>
      <p:ext uri="{BB962C8B-B14F-4D97-AF65-F5344CB8AC3E}">
        <p14:creationId xmlns:p14="http://schemas.microsoft.com/office/powerpoint/2010/main" val="423683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B16129-B898-4539-9F49-75C0DED99B61}" type="datetimeFigureOut">
              <a:rPr lang="en-GB" smtClean="0"/>
              <a:t>28/08/2024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55A356-EBA1-4E68-8A14-26C0B7FF78BC}" type="slidenum">
              <a:rPr lang="en-GB" smtClean="0"/>
              <a:t>‹#›</a:t>
            </a:fld>
            <a:endParaRPr lang="en-GB"/>
          </a:p>
        </p:txBody>
      </p:sp>
    </p:spTree>
    <p:extLst>
      <p:ext uri="{BB962C8B-B14F-4D97-AF65-F5344CB8AC3E}">
        <p14:creationId xmlns:p14="http://schemas.microsoft.com/office/powerpoint/2010/main" val="383534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B16129-B898-4539-9F49-75C0DED99B61}" type="datetimeFigureOut">
              <a:rPr lang="en-GB" smtClean="0"/>
              <a:t>28/08/2024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55A356-EBA1-4E68-8A14-26C0B7FF78BC}" type="slidenum">
              <a:rPr lang="en-GB" smtClean="0"/>
              <a:t>‹#›</a:t>
            </a:fld>
            <a:endParaRPr lang="en-GB"/>
          </a:p>
        </p:txBody>
      </p:sp>
    </p:spTree>
    <p:extLst>
      <p:ext uri="{BB962C8B-B14F-4D97-AF65-F5344CB8AC3E}">
        <p14:creationId xmlns:p14="http://schemas.microsoft.com/office/powerpoint/2010/main" val="4273848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16129-B898-4539-9F49-75C0DED99B61}" type="datetimeFigureOut">
              <a:rPr lang="en-GB" smtClean="0"/>
              <a:t>28/08/2024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55A356-EBA1-4E68-8A14-26C0B7FF78BC}" type="slidenum">
              <a:rPr lang="en-GB" smtClean="0"/>
              <a:t>‹#›</a:t>
            </a:fld>
            <a:endParaRPr lang="en-GB"/>
          </a:p>
        </p:txBody>
      </p:sp>
    </p:spTree>
    <p:extLst>
      <p:ext uri="{BB962C8B-B14F-4D97-AF65-F5344CB8AC3E}">
        <p14:creationId xmlns:p14="http://schemas.microsoft.com/office/powerpoint/2010/main" val="354164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16129-B898-4539-9F49-75C0DED99B61}"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5A356-EBA1-4E68-8A14-26C0B7FF78BC}" type="slidenum">
              <a:rPr lang="en-GB" smtClean="0"/>
              <a:t>‹#›</a:t>
            </a:fld>
            <a:endParaRPr lang="en-GB"/>
          </a:p>
        </p:txBody>
      </p:sp>
    </p:spTree>
    <p:extLst>
      <p:ext uri="{BB962C8B-B14F-4D97-AF65-F5344CB8AC3E}">
        <p14:creationId xmlns:p14="http://schemas.microsoft.com/office/powerpoint/2010/main" val="211186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16129-B898-4539-9F49-75C0DED99B61}"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55A356-EBA1-4E68-8A14-26C0B7FF78BC}" type="slidenum">
              <a:rPr lang="en-GB" smtClean="0"/>
              <a:t>‹#›</a:t>
            </a:fld>
            <a:endParaRPr lang="en-GB"/>
          </a:p>
        </p:txBody>
      </p:sp>
    </p:spTree>
    <p:extLst>
      <p:ext uri="{BB962C8B-B14F-4D97-AF65-F5344CB8AC3E}">
        <p14:creationId xmlns:p14="http://schemas.microsoft.com/office/powerpoint/2010/main" val="415033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16129-B898-4539-9F49-75C0DED99B61}" type="datetimeFigureOut">
              <a:rPr lang="en-GB" smtClean="0"/>
              <a:t>28/08/2024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5A356-EBA1-4E68-8A14-26C0B7FF78BC}" type="slidenum">
              <a:rPr lang="en-GB" smtClean="0"/>
              <a:t>‹#›</a:t>
            </a:fld>
            <a:endParaRPr lang="en-GB"/>
          </a:p>
        </p:txBody>
      </p:sp>
    </p:spTree>
    <p:extLst>
      <p:ext uri="{BB962C8B-B14F-4D97-AF65-F5344CB8AC3E}">
        <p14:creationId xmlns:p14="http://schemas.microsoft.com/office/powerpoint/2010/main" val="84639192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170" y="4337720"/>
            <a:ext cx="7772400" cy="2520280"/>
          </a:xfrm>
        </p:spPr>
        <p:txBody>
          <a:bodyPr>
            <a:normAutofit/>
          </a:bodyPr>
          <a:lstStyle/>
          <a:p>
            <a:r>
              <a:rPr lang="en-GB" b="1" dirty="0" smtClean="0">
                <a:solidFill>
                  <a:srgbClr val="FFFF00"/>
                </a:solidFill>
              </a:rPr>
              <a:t>Welcome to</a:t>
            </a:r>
            <a:br>
              <a:rPr lang="en-GB" b="1" dirty="0" smtClean="0">
                <a:solidFill>
                  <a:srgbClr val="FFFF00"/>
                </a:solidFill>
              </a:rPr>
            </a:br>
            <a:r>
              <a:rPr lang="en-GB" b="1" dirty="0" smtClean="0">
                <a:solidFill>
                  <a:srgbClr val="FFFF00"/>
                </a:solidFill>
              </a:rPr>
              <a:t>Year 3 and 4</a:t>
            </a:r>
            <a:br>
              <a:rPr lang="en-GB" b="1" dirty="0" smtClean="0">
                <a:solidFill>
                  <a:srgbClr val="FFFF00"/>
                </a:solidFill>
              </a:rPr>
            </a:br>
            <a:endParaRPr lang="en-GB" b="1"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05"/>
            <a:ext cx="1524189" cy="111773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811" y="0"/>
            <a:ext cx="1524189" cy="1117739"/>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7" y="5740261"/>
            <a:ext cx="1524189" cy="111773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05" y="5740261"/>
            <a:ext cx="1524189" cy="111773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880" y="1268760"/>
            <a:ext cx="629602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964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291"/>
            <a:ext cx="8229600" cy="1008112"/>
          </a:xfrm>
        </p:spPr>
        <p:txBody>
          <a:bodyPr>
            <a:noAutofit/>
          </a:bodyPr>
          <a:lstStyle/>
          <a:p>
            <a:r>
              <a:rPr lang="en-GB" sz="5400" b="1" u="sng" dirty="0" smtClean="0">
                <a:solidFill>
                  <a:srgbClr val="FFFF00"/>
                </a:solidFill>
              </a:rPr>
              <a:t>Homework</a:t>
            </a:r>
            <a:endParaRPr lang="en-GB" sz="5400" b="1" u="sng" dirty="0">
              <a:solidFill>
                <a:srgbClr val="FFFF00"/>
              </a:solidFill>
            </a:endParaRPr>
          </a:p>
        </p:txBody>
      </p:sp>
      <p:sp>
        <p:nvSpPr>
          <p:cNvPr id="6" name="Title 1"/>
          <p:cNvSpPr txBox="1">
            <a:spLocks/>
          </p:cNvSpPr>
          <p:nvPr/>
        </p:nvSpPr>
        <p:spPr>
          <a:xfrm>
            <a:off x="395536" y="1389956"/>
            <a:ext cx="8229600" cy="4631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5400" b="1" u="sng" dirty="0">
              <a:solidFill>
                <a:srgbClr val="FFFF00"/>
              </a:solidFill>
            </a:endParaRPr>
          </a:p>
        </p:txBody>
      </p:sp>
      <p:sp>
        <p:nvSpPr>
          <p:cNvPr id="3" name="TextBox 2"/>
          <p:cNvSpPr txBox="1"/>
          <p:nvPr/>
        </p:nvSpPr>
        <p:spPr>
          <a:xfrm>
            <a:off x="899592" y="859988"/>
            <a:ext cx="6840760" cy="830997"/>
          </a:xfrm>
          <a:prstGeom prst="rect">
            <a:avLst/>
          </a:prstGeom>
          <a:noFill/>
        </p:spPr>
        <p:txBody>
          <a:bodyPr wrap="square" rtlCol="0">
            <a:spAutoFit/>
          </a:bodyPr>
          <a:lstStyle/>
          <a:p>
            <a:r>
              <a:rPr lang="en-GB" sz="2400" dirty="0" smtClean="0"/>
              <a:t>We do a spelling test every Friday, based on the spellings your child has learned during the week.</a:t>
            </a:r>
            <a:endParaRPr lang="en-GB" sz="2400" dirty="0"/>
          </a:p>
        </p:txBody>
      </p:sp>
      <p:pic>
        <p:nvPicPr>
          <p:cNvPr id="5" name="Picture 4"/>
          <p:cNvPicPr>
            <a:picLocks noChangeAspect="1"/>
          </p:cNvPicPr>
          <p:nvPr/>
        </p:nvPicPr>
        <p:blipFill rotWithShape="1">
          <a:blip r:embed="rId2"/>
          <a:srcRect l="19008" t="16532" r="19562" b="5704"/>
          <a:stretch/>
        </p:blipFill>
        <p:spPr>
          <a:xfrm>
            <a:off x="683568" y="1692255"/>
            <a:ext cx="6890211" cy="4903843"/>
          </a:xfrm>
          <a:prstGeom prst="rect">
            <a:avLst/>
          </a:prstGeom>
        </p:spPr>
      </p:pic>
    </p:spTree>
    <p:extLst>
      <p:ext uri="{BB962C8B-B14F-4D97-AF65-F5344CB8AC3E}">
        <p14:creationId xmlns:p14="http://schemas.microsoft.com/office/powerpoint/2010/main" val="3910573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1008112"/>
          </a:xfrm>
        </p:spPr>
        <p:txBody>
          <a:bodyPr>
            <a:noAutofit/>
          </a:bodyPr>
          <a:lstStyle/>
          <a:p>
            <a:r>
              <a:rPr lang="en-GB" sz="5400" b="1" u="sng" dirty="0" smtClean="0">
                <a:solidFill>
                  <a:srgbClr val="FFFF00"/>
                </a:solidFill>
              </a:rPr>
              <a:t>Expectations - homework</a:t>
            </a:r>
            <a:endParaRPr lang="en-GB" sz="5400" b="1" u="sng" dirty="0">
              <a:solidFill>
                <a:srgbClr val="FFFF00"/>
              </a:solidFill>
            </a:endParaRPr>
          </a:p>
        </p:txBody>
      </p:sp>
      <p:sp>
        <p:nvSpPr>
          <p:cNvPr id="6" name="Title 1"/>
          <p:cNvSpPr txBox="1">
            <a:spLocks/>
          </p:cNvSpPr>
          <p:nvPr/>
        </p:nvSpPr>
        <p:spPr>
          <a:xfrm>
            <a:off x="395536" y="1389956"/>
            <a:ext cx="8229600" cy="4631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5400" b="1" u="sng" dirty="0">
              <a:solidFill>
                <a:srgbClr val="FFFF00"/>
              </a:solidFill>
            </a:endParaRPr>
          </a:p>
        </p:txBody>
      </p:sp>
      <p:pic>
        <p:nvPicPr>
          <p:cNvPr id="2054" name="Picture 6" descr="Image result for spell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15" y="1520788"/>
            <a:ext cx="3919423"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times t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07" y="1418674"/>
            <a:ext cx="4789209" cy="33843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7524" y="4911062"/>
            <a:ext cx="8301608" cy="1200329"/>
          </a:xfrm>
          <a:prstGeom prst="rect">
            <a:avLst/>
          </a:prstGeom>
          <a:noFill/>
        </p:spPr>
        <p:txBody>
          <a:bodyPr wrap="square" rtlCol="0">
            <a:spAutoFit/>
          </a:bodyPr>
          <a:lstStyle/>
          <a:p>
            <a:r>
              <a:rPr lang="en-GB" dirty="0" smtClean="0"/>
              <a:t>All children carry out a Multiplication Tables Check at the end of year 4. </a:t>
            </a:r>
          </a:p>
          <a:p>
            <a:r>
              <a:rPr lang="en-GB" dirty="0" smtClean="0"/>
              <a:t>We have a high expectation of all children by the end of year 4 to have a secure knowledge of their times tables facts.</a:t>
            </a:r>
          </a:p>
          <a:p>
            <a:endParaRPr lang="en-GB" dirty="0"/>
          </a:p>
        </p:txBody>
      </p:sp>
    </p:spTree>
    <p:extLst>
      <p:ext uri="{BB962C8B-B14F-4D97-AF65-F5344CB8AC3E}">
        <p14:creationId xmlns:p14="http://schemas.microsoft.com/office/powerpoint/2010/main" val="192202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1008112"/>
          </a:xfrm>
        </p:spPr>
        <p:txBody>
          <a:bodyPr>
            <a:noAutofit/>
          </a:bodyPr>
          <a:lstStyle/>
          <a:p>
            <a:r>
              <a:rPr lang="en-GB" sz="5400" b="1" u="sng" dirty="0" smtClean="0">
                <a:solidFill>
                  <a:srgbClr val="FFFF00"/>
                </a:solidFill>
              </a:rPr>
              <a:t>Expectations</a:t>
            </a:r>
            <a:endParaRPr lang="en-GB" sz="5400" b="1" u="sng" dirty="0">
              <a:solidFill>
                <a:srgbClr val="FFFF00"/>
              </a:solidFill>
            </a:endParaRPr>
          </a:p>
        </p:txBody>
      </p:sp>
      <p:sp>
        <p:nvSpPr>
          <p:cNvPr id="6" name="Title 1"/>
          <p:cNvSpPr txBox="1">
            <a:spLocks/>
          </p:cNvSpPr>
          <p:nvPr/>
        </p:nvSpPr>
        <p:spPr>
          <a:xfrm>
            <a:off x="395536" y="1389956"/>
            <a:ext cx="8229600" cy="4631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5400" b="1" u="sng" dirty="0">
              <a:solidFill>
                <a:srgbClr val="FFFF00"/>
              </a:solidFill>
            </a:endParaRPr>
          </a:p>
        </p:txBody>
      </p:sp>
      <p:pic>
        <p:nvPicPr>
          <p:cNvPr id="3076" name="Picture 4" descr="Image result for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293096"/>
            <a:ext cx="654367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94" y="1389956"/>
            <a:ext cx="2197224" cy="219722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598898"/>
            <a:ext cx="3522483" cy="22015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99792" y="1545512"/>
            <a:ext cx="2520280" cy="2308324"/>
          </a:xfrm>
          <a:prstGeom prst="rect">
            <a:avLst/>
          </a:prstGeom>
          <a:noFill/>
        </p:spPr>
        <p:txBody>
          <a:bodyPr wrap="square" rtlCol="0">
            <a:spAutoFit/>
          </a:bodyPr>
          <a:lstStyle/>
          <a:p>
            <a:r>
              <a:rPr lang="en-GB" dirty="0" smtClean="0"/>
              <a:t>We think reading is vital for all children. </a:t>
            </a:r>
          </a:p>
          <a:p>
            <a:endParaRPr lang="en-GB" dirty="0"/>
          </a:p>
          <a:p>
            <a:r>
              <a:rPr lang="en-GB" dirty="0" smtClean="0"/>
              <a:t>We give children lots of opportunities to read in school each day and we hear them read as often as possible.  </a:t>
            </a:r>
            <a:endParaRPr lang="en-GB" dirty="0"/>
          </a:p>
        </p:txBody>
      </p:sp>
    </p:spTree>
    <p:extLst>
      <p:ext uri="{BB962C8B-B14F-4D97-AF65-F5344CB8AC3E}">
        <p14:creationId xmlns:p14="http://schemas.microsoft.com/office/powerpoint/2010/main" val="219817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11" y="3825044"/>
            <a:ext cx="9144000" cy="2664296"/>
          </a:xfrm>
        </p:spPr>
        <p:txBody>
          <a:bodyPr>
            <a:normAutofit fontScale="90000"/>
          </a:bodyPr>
          <a:lstStyle/>
          <a:p>
            <a:r>
              <a:rPr lang="en-GB" b="1" dirty="0" smtClean="0">
                <a:solidFill>
                  <a:srgbClr val="FFFF00"/>
                </a:solidFill>
              </a:rPr>
              <a:t>Thank you for listening.</a:t>
            </a:r>
            <a:br>
              <a:rPr lang="en-GB" b="1" dirty="0" smtClean="0">
                <a:solidFill>
                  <a:srgbClr val="FFFF00"/>
                </a:solidFill>
              </a:rPr>
            </a:br>
            <a:r>
              <a:rPr lang="en-GB" sz="3600" b="1" dirty="0" smtClean="0">
                <a:solidFill>
                  <a:srgbClr val="FFFF00"/>
                </a:solidFill>
              </a:rPr>
              <a:t>To find out up-to-date information, check: </a:t>
            </a:r>
            <a:br>
              <a:rPr lang="en-GB" sz="3600" b="1" dirty="0" smtClean="0">
                <a:solidFill>
                  <a:srgbClr val="FFFF00"/>
                </a:solidFill>
              </a:rPr>
            </a:br>
            <a:r>
              <a:rPr lang="en-GB" sz="3600" b="1" dirty="0" smtClean="0">
                <a:solidFill>
                  <a:srgbClr val="FFFF00"/>
                </a:solidFill>
              </a:rPr>
              <a:t>- Twitter:   @</a:t>
            </a:r>
            <a:r>
              <a:rPr lang="en-GB" sz="3600" b="1" dirty="0" err="1" smtClean="0">
                <a:solidFill>
                  <a:srgbClr val="FFFF00"/>
                </a:solidFill>
              </a:rPr>
              <a:t>StMarys_Hinck</a:t>
            </a:r>
            <a:r>
              <a:rPr lang="en-GB" sz="3600" b="1" dirty="0" smtClean="0">
                <a:solidFill>
                  <a:srgbClr val="FFFF00"/>
                </a:solidFill>
              </a:rPr>
              <a:t> </a:t>
            </a:r>
            <a:br>
              <a:rPr lang="en-GB" sz="3600" b="1" dirty="0" smtClean="0">
                <a:solidFill>
                  <a:srgbClr val="FFFF00"/>
                </a:solidFill>
              </a:rPr>
            </a:br>
            <a:r>
              <a:rPr lang="en-GB" sz="3600" b="1" dirty="0" smtClean="0">
                <a:solidFill>
                  <a:srgbClr val="FFFF00"/>
                </a:solidFill>
              </a:rPr>
              <a:t>- The school’s </a:t>
            </a:r>
            <a:r>
              <a:rPr lang="en-GB" sz="3600" b="1" dirty="0" err="1" smtClean="0">
                <a:solidFill>
                  <a:srgbClr val="FFFF00"/>
                </a:solidFill>
              </a:rPr>
              <a:t>FaceBook</a:t>
            </a:r>
            <a:r>
              <a:rPr lang="en-GB" sz="3600" b="1" smtClean="0">
                <a:solidFill>
                  <a:srgbClr val="FFFF00"/>
                </a:solidFill>
              </a:rPr>
              <a:t> page</a:t>
            </a:r>
            <a:r>
              <a:rPr lang="en-GB" sz="3600" b="1" dirty="0">
                <a:solidFill>
                  <a:srgbClr val="FFFF00"/>
                </a:solidFill>
              </a:rPr>
              <a:t/>
            </a:r>
            <a:br>
              <a:rPr lang="en-GB" sz="3600" b="1" dirty="0">
                <a:solidFill>
                  <a:srgbClr val="FFFF00"/>
                </a:solidFill>
              </a:rPr>
            </a:br>
            <a:r>
              <a:rPr lang="en-GB" sz="3600" b="1" dirty="0" smtClean="0">
                <a:solidFill>
                  <a:srgbClr val="FFFF00"/>
                </a:solidFill>
              </a:rPr>
              <a:t>- The </a:t>
            </a:r>
            <a:r>
              <a:rPr lang="en-GB" sz="3600" b="1" dirty="0">
                <a:solidFill>
                  <a:srgbClr val="FFFF00"/>
                </a:solidFill>
              </a:rPr>
              <a:t>school’s website</a:t>
            </a:r>
            <a:r>
              <a:rPr lang="en-GB" sz="3600" b="1" dirty="0" smtClean="0">
                <a:solidFill>
                  <a:srgbClr val="FFFF00"/>
                </a:solidFill>
              </a:rPr>
              <a:t>:</a:t>
            </a:r>
            <a:br>
              <a:rPr lang="en-GB" sz="3600" b="1" dirty="0" smtClean="0">
                <a:solidFill>
                  <a:srgbClr val="FFFF00"/>
                </a:solidFill>
              </a:rPr>
            </a:br>
            <a:r>
              <a:rPr lang="en-GB" b="1" dirty="0" smtClean="0">
                <a:solidFill>
                  <a:srgbClr val="FFFF00"/>
                </a:solidFill>
              </a:rPr>
              <a:t/>
            </a:r>
            <a:br>
              <a:rPr lang="en-GB" b="1" dirty="0" smtClean="0">
                <a:solidFill>
                  <a:srgbClr val="FFFF00"/>
                </a:solidFill>
              </a:rPr>
            </a:br>
            <a:r>
              <a:rPr lang="en-GB" b="1" dirty="0" smtClean="0">
                <a:solidFill>
                  <a:srgbClr val="FFFF00"/>
                </a:solidFill>
              </a:rPr>
              <a:t>Are there any questions?</a:t>
            </a:r>
            <a:br>
              <a:rPr lang="en-GB" b="1" dirty="0" smtClean="0">
                <a:solidFill>
                  <a:srgbClr val="FFFF00"/>
                </a:solidFill>
              </a:rPr>
            </a:br>
            <a:r>
              <a:rPr lang="en-GB" b="1" dirty="0" smtClean="0">
                <a:solidFill>
                  <a:srgbClr val="FFFF00"/>
                </a:solidFill>
              </a:rPr>
              <a:t/>
            </a:r>
            <a:br>
              <a:rPr lang="en-GB" b="1" dirty="0" smtClean="0">
                <a:solidFill>
                  <a:srgbClr val="FFFF00"/>
                </a:solidFill>
              </a:rPr>
            </a:br>
            <a:endParaRPr lang="en-GB" b="1"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0648"/>
            <a:ext cx="6076250"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367330" y="5013176"/>
            <a:ext cx="5256584" cy="830997"/>
          </a:xfrm>
          <a:prstGeom prst="rect">
            <a:avLst/>
          </a:prstGeom>
        </p:spPr>
        <p:txBody>
          <a:bodyPr wrap="square">
            <a:spAutoFit/>
          </a:bodyPr>
          <a:lstStyle/>
          <a:p>
            <a:r>
              <a:rPr lang="en-GB" sz="2400" b="1" dirty="0">
                <a:solidFill>
                  <a:srgbClr val="FFC000"/>
                </a:solidFill>
              </a:rPr>
              <a:t>https://www.stmarys.leics.sch.uk/</a:t>
            </a:r>
            <a:br>
              <a:rPr lang="en-GB" sz="2400" b="1" dirty="0">
                <a:solidFill>
                  <a:srgbClr val="FFC000"/>
                </a:solidFill>
              </a:rPr>
            </a:br>
            <a:endParaRPr lang="en-GB" sz="2400" dirty="0">
              <a:solidFill>
                <a:srgbClr val="FFC000"/>
              </a:solidFill>
            </a:endParaRPr>
          </a:p>
        </p:txBody>
      </p:sp>
    </p:spTree>
    <p:extLst>
      <p:ext uri="{BB962C8B-B14F-4D97-AF65-F5344CB8AC3E}">
        <p14:creationId xmlns:p14="http://schemas.microsoft.com/office/powerpoint/2010/main" val="2194071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78" y="-171400"/>
            <a:ext cx="8229600" cy="1143000"/>
          </a:xfrm>
        </p:spPr>
        <p:txBody>
          <a:bodyPr/>
          <a:lstStyle/>
          <a:p>
            <a:r>
              <a:rPr lang="en-GB" dirty="0" smtClean="0"/>
              <a:t>Meet the staff</a:t>
            </a:r>
            <a:endParaRPr lang="en-GB" dirty="0"/>
          </a:p>
        </p:txBody>
      </p:sp>
      <p:sp>
        <p:nvSpPr>
          <p:cNvPr id="3" name="Content Placeholder 2"/>
          <p:cNvSpPr>
            <a:spLocks noGrp="1"/>
          </p:cNvSpPr>
          <p:nvPr>
            <p:ph idx="1"/>
          </p:nvPr>
        </p:nvSpPr>
        <p:spPr>
          <a:xfrm>
            <a:off x="362178" y="692696"/>
            <a:ext cx="8229600" cy="5928924"/>
          </a:xfrm>
        </p:spPr>
        <p:txBody>
          <a:bodyPr>
            <a:normAutofit/>
          </a:bodyPr>
          <a:lstStyle/>
          <a:p>
            <a:pPr marL="0" indent="0" algn="ctr">
              <a:buNone/>
            </a:pPr>
            <a:r>
              <a:rPr lang="en-GB" sz="5400" b="1" dirty="0" smtClean="0"/>
              <a:t>Teachers</a:t>
            </a:r>
          </a:p>
          <a:p>
            <a:pPr marL="0" indent="0">
              <a:buNone/>
            </a:pPr>
            <a:r>
              <a:rPr lang="en-GB" sz="3600" dirty="0" smtClean="0"/>
              <a:t>Mr Roper </a:t>
            </a:r>
          </a:p>
          <a:p>
            <a:pPr marL="0" indent="0">
              <a:buNone/>
            </a:pPr>
            <a:r>
              <a:rPr lang="en-GB" sz="2800" dirty="0" smtClean="0"/>
              <a:t>(Head of phase and Newton class teacher)</a:t>
            </a:r>
          </a:p>
          <a:p>
            <a:pPr marL="0" indent="0" algn="ctr">
              <a:buNone/>
            </a:pPr>
            <a:endParaRPr lang="en-GB" sz="3600" dirty="0" smtClean="0"/>
          </a:p>
          <a:p>
            <a:pPr marL="0" indent="0" algn="r">
              <a:buNone/>
            </a:pPr>
            <a:r>
              <a:rPr lang="en-GB" sz="3600" dirty="0" smtClean="0"/>
              <a:t>Mrs </a:t>
            </a:r>
            <a:r>
              <a:rPr lang="en-GB" sz="3600" dirty="0" err="1" smtClean="0"/>
              <a:t>Rajpara</a:t>
            </a:r>
            <a:r>
              <a:rPr lang="en-GB" sz="3600" dirty="0" smtClean="0"/>
              <a:t> </a:t>
            </a:r>
          </a:p>
          <a:p>
            <a:pPr marL="0" indent="0" algn="r">
              <a:buNone/>
            </a:pPr>
            <a:r>
              <a:rPr lang="en-GB" sz="2800" dirty="0" smtClean="0"/>
              <a:t>(Chanel class teacher)</a:t>
            </a:r>
          </a:p>
          <a:p>
            <a:pPr algn="ctr">
              <a:buFontTx/>
              <a:buChar char="-"/>
            </a:pPr>
            <a:endParaRPr lang="en-GB" sz="3600" dirty="0" smtClean="0"/>
          </a:p>
          <a:p>
            <a:pPr marL="0" indent="0" algn="ctr">
              <a:buNone/>
            </a:pPr>
            <a:r>
              <a:rPr lang="en-GB" sz="3600" dirty="0" smtClean="0"/>
              <a:t>Mr Cramp </a:t>
            </a:r>
          </a:p>
          <a:p>
            <a:pPr marL="0" indent="0" algn="ctr">
              <a:buNone/>
            </a:pPr>
            <a:r>
              <a:rPr lang="en-GB" sz="2800" dirty="0" smtClean="0"/>
              <a:t>(Gaudi class teacher)</a:t>
            </a:r>
          </a:p>
          <a:p>
            <a:pPr marL="0" indent="0">
              <a:buNone/>
            </a:pPr>
            <a:endParaRPr lang="en-GB" sz="2400"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95430" y="1199699"/>
            <a:ext cx="2313778" cy="17281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38542" y="3209553"/>
            <a:ext cx="2276872" cy="170765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996" y="4437112"/>
            <a:ext cx="1869338" cy="2276872"/>
          </a:xfrm>
          <a:prstGeom prst="rect">
            <a:avLst/>
          </a:prstGeom>
        </p:spPr>
      </p:pic>
    </p:spTree>
    <p:extLst>
      <p:ext uri="{BB962C8B-B14F-4D97-AF65-F5344CB8AC3E}">
        <p14:creationId xmlns:p14="http://schemas.microsoft.com/office/powerpoint/2010/main" val="2878746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8229600" cy="1143000"/>
          </a:xfrm>
        </p:spPr>
        <p:txBody>
          <a:bodyPr/>
          <a:lstStyle/>
          <a:p>
            <a:r>
              <a:rPr lang="en-GB" dirty="0" smtClean="0"/>
              <a:t>Meet the staff</a:t>
            </a:r>
            <a:endParaRPr lang="en-GB" dirty="0"/>
          </a:p>
        </p:txBody>
      </p:sp>
      <p:sp>
        <p:nvSpPr>
          <p:cNvPr id="3" name="Content Placeholder 2"/>
          <p:cNvSpPr>
            <a:spLocks noGrp="1"/>
          </p:cNvSpPr>
          <p:nvPr>
            <p:ph idx="1"/>
          </p:nvPr>
        </p:nvSpPr>
        <p:spPr>
          <a:xfrm>
            <a:off x="469431" y="768043"/>
            <a:ext cx="8229600" cy="5481736"/>
          </a:xfrm>
        </p:spPr>
        <p:txBody>
          <a:bodyPr>
            <a:normAutofit/>
          </a:bodyPr>
          <a:lstStyle/>
          <a:p>
            <a:pPr marL="0" indent="0" algn="ctr">
              <a:buNone/>
            </a:pPr>
            <a:r>
              <a:rPr lang="en-GB" sz="5400" b="1" dirty="0" smtClean="0"/>
              <a:t>Teaching assistants</a:t>
            </a:r>
            <a:endParaRPr lang="en-GB" sz="5400" b="1" dirty="0"/>
          </a:p>
          <a:p>
            <a:pPr marL="0" indent="0">
              <a:buNone/>
            </a:pPr>
            <a:endParaRPr lang="en-GB" sz="3600" dirty="0"/>
          </a:p>
          <a:p>
            <a:pPr marL="0" indent="0">
              <a:buNone/>
            </a:pPr>
            <a:r>
              <a:rPr lang="en-GB" sz="3600" dirty="0" smtClean="0"/>
              <a:t>			</a:t>
            </a:r>
          </a:p>
          <a:p>
            <a:pPr marL="0" indent="0">
              <a:buNone/>
            </a:pPr>
            <a:r>
              <a:rPr lang="en-GB" sz="3600" dirty="0"/>
              <a:t>	</a:t>
            </a:r>
            <a:r>
              <a:rPr lang="en-GB" sz="3600" dirty="0" smtClean="0"/>
              <a:t>	</a:t>
            </a:r>
            <a:endParaRPr lang="en-GB" sz="3600" dirty="0"/>
          </a:p>
          <a:p>
            <a:pPr marL="0" indent="0">
              <a:buNone/>
            </a:pPr>
            <a:r>
              <a:rPr lang="en-GB" sz="3600" dirty="0" smtClean="0"/>
              <a:t>				</a:t>
            </a:r>
          </a:p>
        </p:txBody>
      </p:sp>
      <p:sp>
        <p:nvSpPr>
          <p:cNvPr id="8" name="TextBox 7"/>
          <p:cNvSpPr txBox="1"/>
          <p:nvPr/>
        </p:nvSpPr>
        <p:spPr>
          <a:xfrm>
            <a:off x="320339" y="1324047"/>
            <a:ext cx="3534773" cy="923330"/>
          </a:xfrm>
          <a:prstGeom prst="rect">
            <a:avLst/>
          </a:prstGeom>
          <a:noFill/>
        </p:spPr>
        <p:txBody>
          <a:bodyPr wrap="square" rtlCol="0">
            <a:spAutoFit/>
          </a:bodyPr>
          <a:lstStyle/>
          <a:p>
            <a:r>
              <a:rPr lang="en-GB" dirty="0"/>
              <a:t>Mrs Burt </a:t>
            </a:r>
            <a:endParaRPr lang="en-GB" dirty="0" smtClean="0"/>
          </a:p>
          <a:p>
            <a:r>
              <a:rPr lang="en-GB" dirty="0" smtClean="0"/>
              <a:t>(Gaudi </a:t>
            </a:r>
            <a:r>
              <a:rPr lang="en-GB" dirty="0"/>
              <a:t>class teaching assistant)</a:t>
            </a:r>
          </a:p>
          <a:p>
            <a:endParaRPr lang="en-GB" dirty="0"/>
          </a:p>
        </p:txBody>
      </p:sp>
      <p:sp>
        <p:nvSpPr>
          <p:cNvPr id="9" name="TextBox 8"/>
          <p:cNvSpPr txBox="1"/>
          <p:nvPr/>
        </p:nvSpPr>
        <p:spPr>
          <a:xfrm>
            <a:off x="5847362" y="1534905"/>
            <a:ext cx="3456384" cy="923330"/>
          </a:xfrm>
          <a:prstGeom prst="rect">
            <a:avLst/>
          </a:prstGeom>
          <a:noFill/>
        </p:spPr>
        <p:txBody>
          <a:bodyPr wrap="square" rtlCol="0">
            <a:spAutoFit/>
          </a:bodyPr>
          <a:lstStyle/>
          <a:p>
            <a:r>
              <a:rPr lang="en-GB" dirty="0" smtClean="0"/>
              <a:t>Mrs Sheppard-Bools</a:t>
            </a:r>
            <a:endParaRPr lang="en-GB" dirty="0" smtClean="0"/>
          </a:p>
          <a:p>
            <a:r>
              <a:rPr lang="en-GB" dirty="0" smtClean="0"/>
              <a:t>(Newton class teaching </a:t>
            </a:r>
            <a:r>
              <a:rPr lang="en-GB" dirty="0"/>
              <a:t>assistant)</a:t>
            </a:r>
          </a:p>
          <a:p>
            <a:endParaRPr lang="en-GB" dirty="0"/>
          </a:p>
        </p:txBody>
      </p:sp>
      <p:sp>
        <p:nvSpPr>
          <p:cNvPr id="10" name="TextBox 9"/>
          <p:cNvSpPr txBox="1"/>
          <p:nvPr/>
        </p:nvSpPr>
        <p:spPr>
          <a:xfrm>
            <a:off x="416569" y="4024906"/>
            <a:ext cx="3528392" cy="923330"/>
          </a:xfrm>
          <a:prstGeom prst="rect">
            <a:avLst/>
          </a:prstGeom>
          <a:noFill/>
        </p:spPr>
        <p:txBody>
          <a:bodyPr wrap="square" rtlCol="0">
            <a:spAutoFit/>
          </a:bodyPr>
          <a:lstStyle/>
          <a:p>
            <a:r>
              <a:rPr lang="en-GB" dirty="0"/>
              <a:t>Mrs </a:t>
            </a:r>
            <a:r>
              <a:rPr lang="en-GB" dirty="0" smtClean="0"/>
              <a:t>Potter</a:t>
            </a:r>
            <a:endParaRPr lang="en-GB" dirty="0"/>
          </a:p>
          <a:p>
            <a:r>
              <a:rPr lang="en-GB" dirty="0" smtClean="0"/>
              <a:t>(Braille </a:t>
            </a:r>
            <a:r>
              <a:rPr lang="en-GB" dirty="0"/>
              <a:t>class teaching assistant)</a:t>
            </a:r>
          </a:p>
          <a:p>
            <a:endParaRPr lang="en-GB" dirty="0"/>
          </a:p>
        </p:txBody>
      </p:sp>
      <p:sp>
        <p:nvSpPr>
          <p:cNvPr id="11" name="TextBox 10"/>
          <p:cNvSpPr txBox="1"/>
          <p:nvPr/>
        </p:nvSpPr>
        <p:spPr>
          <a:xfrm>
            <a:off x="5220072" y="4180564"/>
            <a:ext cx="3744416" cy="923330"/>
          </a:xfrm>
          <a:prstGeom prst="rect">
            <a:avLst/>
          </a:prstGeom>
          <a:noFill/>
        </p:spPr>
        <p:txBody>
          <a:bodyPr wrap="square" rtlCol="0">
            <a:spAutoFit/>
          </a:bodyPr>
          <a:lstStyle/>
          <a:p>
            <a:r>
              <a:rPr lang="en-GB" dirty="0"/>
              <a:t>Mrs </a:t>
            </a:r>
            <a:r>
              <a:rPr lang="en-GB" dirty="0" smtClean="0"/>
              <a:t>Williams</a:t>
            </a:r>
            <a:endParaRPr lang="en-GB" dirty="0"/>
          </a:p>
          <a:p>
            <a:r>
              <a:rPr lang="en-GB" dirty="0" smtClean="0"/>
              <a:t>(S.E.N.D. support teaching </a:t>
            </a:r>
            <a:r>
              <a:rPr lang="en-GB" dirty="0"/>
              <a:t>assistant)</a:t>
            </a:r>
          </a:p>
          <a:p>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527" y="1934029"/>
            <a:ext cx="1831962" cy="2054106"/>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916" t="10517" r="10063" b="-902"/>
          <a:stretch/>
        </p:blipFill>
        <p:spPr>
          <a:xfrm>
            <a:off x="1259632" y="4696902"/>
            <a:ext cx="1643740" cy="213752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711" y="4834409"/>
            <a:ext cx="1707295" cy="189135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2611" y="2220071"/>
            <a:ext cx="1357781" cy="1849340"/>
          </a:xfrm>
          <a:prstGeom prst="rect">
            <a:avLst/>
          </a:prstGeom>
        </p:spPr>
      </p:pic>
    </p:spTree>
    <p:extLst>
      <p:ext uri="{BB962C8B-B14F-4D97-AF65-F5344CB8AC3E}">
        <p14:creationId xmlns:p14="http://schemas.microsoft.com/office/powerpoint/2010/main" val="378153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9552" y="1628800"/>
            <a:ext cx="8229600" cy="46805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GB" sz="5400" dirty="0" smtClean="0">
                <a:solidFill>
                  <a:srgbClr val="FFFF00"/>
                </a:solidFill>
                <a:latin typeface="+mn-lt"/>
              </a:rPr>
              <a:t>Routines &amp; expectations</a:t>
            </a:r>
          </a:p>
          <a:p>
            <a:pPr marL="571500" indent="-571500" algn="l">
              <a:buFont typeface="Arial" panose="020B0604020202020204" pitchFamily="34" charset="0"/>
              <a:buChar char="•"/>
            </a:pPr>
            <a:r>
              <a:rPr lang="en-GB" sz="5400" dirty="0" smtClean="0">
                <a:solidFill>
                  <a:srgbClr val="FFFF00"/>
                </a:solidFill>
                <a:latin typeface="+mn-lt"/>
              </a:rPr>
              <a:t>Topics</a:t>
            </a:r>
          </a:p>
          <a:p>
            <a:pPr marL="571500" indent="-571500" algn="l">
              <a:buFont typeface="Arial" panose="020B0604020202020204" pitchFamily="34" charset="0"/>
              <a:buChar char="•"/>
            </a:pPr>
            <a:r>
              <a:rPr lang="en-GB" sz="5400" dirty="0" smtClean="0">
                <a:solidFill>
                  <a:srgbClr val="FFFF00"/>
                </a:solidFill>
                <a:latin typeface="+mn-lt"/>
              </a:rPr>
              <a:t>Questions</a:t>
            </a:r>
            <a:endParaRPr lang="en-GB" sz="5400" dirty="0">
              <a:solidFill>
                <a:srgbClr val="FFFF00"/>
              </a:solidFill>
              <a:latin typeface="+mn-lt"/>
            </a:endParaRPr>
          </a:p>
        </p:txBody>
      </p:sp>
    </p:spTree>
    <p:extLst>
      <p:ext uri="{BB962C8B-B14F-4D97-AF65-F5344CB8AC3E}">
        <p14:creationId xmlns:p14="http://schemas.microsoft.com/office/powerpoint/2010/main" val="3990164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7897"/>
            <a:ext cx="8229600" cy="1008112"/>
          </a:xfrm>
        </p:spPr>
        <p:txBody>
          <a:bodyPr>
            <a:noAutofit/>
          </a:bodyPr>
          <a:lstStyle/>
          <a:p>
            <a:r>
              <a:rPr lang="en-GB" sz="5400" b="1" u="sng" dirty="0" smtClean="0">
                <a:solidFill>
                  <a:srgbClr val="FFFF00"/>
                </a:solidFill>
              </a:rPr>
              <a:t>Routines &amp; expectations</a:t>
            </a:r>
            <a:endParaRPr lang="en-GB" sz="5400" b="1" u="sng" dirty="0">
              <a:solidFill>
                <a:srgbClr val="FFFF00"/>
              </a:solidFill>
            </a:endParaRPr>
          </a:p>
        </p:txBody>
      </p:sp>
      <p:sp>
        <p:nvSpPr>
          <p:cNvPr id="6" name="Title 1"/>
          <p:cNvSpPr txBox="1">
            <a:spLocks/>
          </p:cNvSpPr>
          <p:nvPr/>
        </p:nvSpPr>
        <p:spPr>
          <a:xfrm>
            <a:off x="395536" y="1389956"/>
            <a:ext cx="8229600" cy="4631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5400" b="1" u="sng" dirty="0">
              <a:solidFill>
                <a:srgbClr val="FFFF00"/>
              </a:solidFill>
            </a:endParaRPr>
          </a:p>
        </p:txBody>
      </p:sp>
      <p:sp>
        <p:nvSpPr>
          <p:cNvPr id="5" name="TextBox 4"/>
          <p:cNvSpPr txBox="1"/>
          <p:nvPr/>
        </p:nvSpPr>
        <p:spPr>
          <a:xfrm>
            <a:off x="107504" y="1225689"/>
            <a:ext cx="9144000" cy="6370975"/>
          </a:xfrm>
          <a:prstGeom prst="rect">
            <a:avLst/>
          </a:prstGeom>
          <a:noFill/>
        </p:spPr>
        <p:txBody>
          <a:bodyPr wrap="square" rtlCol="0">
            <a:spAutoFit/>
          </a:bodyPr>
          <a:lstStyle/>
          <a:p>
            <a:r>
              <a:rPr lang="en-US" sz="2400" dirty="0" smtClean="0"/>
              <a:t>- We will have PE twice per week (days to be confirmed next year – we think it will be Thursday and Friday)</a:t>
            </a:r>
          </a:p>
          <a:p>
            <a:pPr marL="285750" indent="-285750">
              <a:buFontTx/>
              <a:buChar char="-"/>
            </a:pPr>
            <a:endParaRPr lang="en-US" sz="2400" dirty="0" smtClean="0"/>
          </a:p>
          <a:p>
            <a:pPr marL="285750" indent="-285750">
              <a:buFontTx/>
              <a:buChar char="-"/>
            </a:pPr>
            <a:r>
              <a:rPr lang="en-US" sz="2400" dirty="0" smtClean="0"/>
              <a:t>Each day will begin at 8:45am (children can be dropped off at the main playground at 8:40am) and the school day ends at 3:15pm</a:t>
            </a:r>
          </a:p>
          <a:p>
            <a:pPr marL="285750" indent="-285750">
              <a:buFontTx/>
              <a:buChar char="-"/>
            </a:pPr>
            <a:endParaRPr lang="en-US" sz="2400" dirty="0" smtClean="0"/>
          </a:p>
          <a:p>
            <a:pPr marL="285750" indent="-285750">
              <a:buFontTx/>
              <a:buChar char="-"/>
            </a:pPr>
            <a:r>
              <a:rPr lang="en-GB" sz="2400" dirty="0" smtClean="0"/>
              <a:t>Your child will enter and leave each day through the door leading on to the main playground.</a:t>
            </a:r>
          </a:p>
          <a:p>
            <a:pPr marL="285750" indent="-285750">
              <a:buFontTx/>
              <a:buChar char="-"/>
            </a:pPr>
            <a:endParaRPr lang="en-GB" sz="2400" dirty="0" smtClean="0"/>
          </a:p>
          <a:p>
            <a:pPr marL="285750" indent="-285750">
              <a:buFontTx/>
              <a:buChar char="-"/>
            </a:pPr>
            <a:r>
              <a:rPr lang="en-GB" sz="2400" dirty="0"/>
              <a:t>Please supply your child with a pull up spout water bottle to avoid </a:t>
            </a:r>
            <a:r>
              <a:rPr lang="en-GB" sz="2400" dirty="0" smtClean="0"/>
              <a:t>spills (as these are less likely to cause spills in the classroom).</a:t>
            </a:r>
          </a:p>
          <a:p>
            <a:endParaRPr lang="en-GB" sz="2400" dirty="0" smtClean="0"/>
          </a:p>
          <a:p>
            <a:pPr marL="285750" indent="-285750">
              <a:buFontTx/>
              <a:buChar char="-"/>
            </a:pPr>
            <a:r>
              <a:rPr lang="en-GB" sz="2400" dirty="0"/>
              <a:t>N</a:t>
            </a:r>
            <a:r>
              <a:rPr lang="en-GB" sz="2400" dirty="0" smtClean="0"/>
              <a:t>o bags to come to school</a:t>
            </a:r>
          </a:p>
          <a:p>
            <a:pPr marL="285750" indent="-285750">
              <a:buFontTx/>
              <a:buChar char="-"/>
            </a:pPr>
            <a:endParaRPr lang="en-GB" sz="2400" dirty="0"/>
          </a:p>
          <a:p>
            <a:pPr marL="285750" indent="-285750">
              <a:buFontTx/>
              <a:buChar char="-"/>
            </a:pPr>
            <a:r>
              <a:rPr lang="en-GB" sz="2400" dirty="0" smtClean="0"/>
              <a:t>Homework is due in by Friday of each week</a:t>
            </a:r>
          </a:p>
          <a:p>
            <a:endParaRPr lang="en-GB" sz="2400" dirty="0" smtClean="0"/>
          </a:p>
          <a:p>
            <a:pPr marL="285750" indent="-285750">
              <a:buFontTx/>
              <a:buChar char="-"/>
            </a:pPr>
            <a:endParaRPr lang="en-GB" sz="2400" dirty="0"/>
          </a:p>
        </p:txBody>
      </p:sp>
    </p:spTree>
    <p:extLst>
      <p:ext uri="{BB962C8B-B14F-4D97-AF65-F5344CB8AC3E}">
        <p14:creationId xmlns:p14="http://schemas.microsoft.com/office/powerpoint/2010/main" val="129835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95" y="686389"/>
            <a:ext cx="8229600" cy="1008112"/>
          </a:xfrm>
        </p:spPr>
        <p:txBody>
          <a:bodyPr>
            <a:noAutofit/>
          </a:bodyPr>
          <a:lstStyle/>
          <a:p>
            <a:r>
              <a:rPr lang="en-GB" sz="5400" b="1" u="sng" dirty="0" smtClean="0">
                <a:solidFill>
                  <a:srgbClr val="FFFF00"/>
                </a:solidFill>
              </a:rPr>
              <a:t>Routines &amp; expectations – PE kit</a:t>
            </a:r>
            <a:endParaRPr lang="en-GB" sz="5400" b="1" u="sng" dirty="0">
              <a:solidFill>
                <a:srgbClr val="FFFF00"/>
              </a:solidFill>
            </a:endParaRPr>
          </a:p>
        </p:txBody>
      </p:sp>
      <p:sp>
        <p:nvSpPr>
          <p:cNvPr id="6" name="Title 1"/>
          <p:cNvSpPr txBox="1">
            <a:spLocks/>
          </p:cNvSpPr>
          <p:nvPr/>
        </p:nvSpPr>
        <p:spPr>
          <a:xfrm>
            <a:off x="395536" y="1389956"/>
            <a:ext cx="8229600" cy="4631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5400" b="1" u="sng" dirty="0">
              <a:solidFill>
                <a:srgbClr val="FFFF00"/>
              </a:solidFill>
            </a:endParaRPr>
          </a:p>
        </p:txBody>
      </p:sp>
      <p:pic>
        <p:nvPicPr>
          <p:cNvPr id="1026" name="Picture 2" descr="Image result for 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79" y="1990576"/>
            <a:ext cx="6191549" cy="1872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arring stud child pi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398"/>
          <a:stretch/>
        </p:blipFill>
        <p:spPr bwMode="auto">
          <a:xfrm>
            <a:off x="7020272" y="1328054"/>
            <a:ext cx="1324660" cy="26706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844" y="3961219"/>
            <a:ext cx="8856984" cy="2923877"/>
          </a:xfrm>
          <a:prstGeom prst="rect">
            <a:avLst/>
          </a:prstGeom>
          <a:noFill/>
        </p:spPr>
        <p:txBody>
          <a:bodyPr wrap="square" rtlCol="0">
            <a:spAutoFit/>
          </a:bodyPr>
          <a:lstStyle/>
          <a:p>
            <a:r>
              <a:rPr lang="en-GB" sz="1600" dirty="0" smtClean="0"/>
              <a:t>Earrings should not be worn on PE days (unless your child can take out their own earrings). We cannot put tape over earrings.  If earrings cannot be removed, your child will have to miss their PE lesson.</a:t>
            </a:r>
          </a:p>
          <a:p>
            <a:endParaRPr lang="en-GB" sz="1600" dirty="0" smtClean="0"/>
          </a:p>
          <a:p>
            <a:r>
              <a:rPr lang="en-GB" b="1" dirty="0" smtClean="0"/>
              <a:t>If your child is getting their ears pierced, please ensure this happens at the start of the summer holidays, as they will not be able to remove their earrings for the first 6 weeks after getting them pierced.</a:t>
            </a:r>
            <a:endParaRPr lang="en-GB" b="1" dirty="0"/>
          </a:p>
          <a:p>
            <a:endParaRPr lang="en-GB" b="1" dirty="0"/>
          </a:p>
          <a:p>
            <a:r>
              <a:rPr lang="en-GB" sz="1600" dirty="0" smtClean="0"/>
              <a:t>Long hair should be tied up.</a:t>
            </a:r>
          </a:p>
          <a:p>
            <a:endParaRPr lang="en-GB" sz="1600" dirty="0"/>
          </a:p>
          <a:p>
            <a:r>
              <a:rPr lang="en-GB" sz="1600" dirty="0" smtClean="0"/>
              <a:t>PE kits (including suitable footwear) should be worn to school on PE days. Plain black shorts / trousers should be worn.</a:t>
            </a:r>
            <a:endParaRPr lang="en-GB" sz="1600" dirty="0"/>
          </a:p>
        </p:txBody>
      </p:sp>
    </p:spTree>
    <p:extLst>
      <p:ext uri="{BB962C8B-B14F-4D97-AF65-F5344CB8AC3E}">
        <p14:creationId xmlns:p14="http://schemas.microsoft.com/office/powerpoint/2010/main" val="344195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94" y="-110802"/>
            <a:ext cx="8229600" cy="1008112"/>
          </a:xfrm>
        </p:spPr>
        <p:txBody>
          <a:bodyPr>
            <a:noAutofit/>
          </a:bodyPr>
          <a:lstStyle/>
          <a:p>
            <a:r>
              <a:rPr lang="en-GB" sz="5400" b="1" u="sng" dirty="0" smtClean="0">
                <a:solidFill>
                  <a:srgbClr val="FFFF00"/>
                </a:solidFill>
              </a:rPr>
              <a:t>Homework</a:t>
            </a:r>
            <a:endParaRPr lang="en-GB" sz="5400" b="1" u="sng" dirty="0">
              <a:solidFill>
                <a:srgbClr val="FFFF00"/>
              </a:solidFill>
            </a:endParaRPr>
          </a:p>
        </p:txBody>
      </p:sp>
      <p:sp>
        <p:nvSpPr>
          <p:cNvPr id="6" name="Title 1"/>
          <p:cNvSpPr txBox="1">
            <a:spLocks/>
          </p:cNvSpPr>
          <p:nvPr/>
        </p:nvSpPr>
        <p:spPr>
          <a:xfrm>
            <a:off x="395536" y="1389956"/>
            <a:ext cx="8229600" cy="4631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5400" b="1" u="sng" dirty="0">
              <a:solidFill>
                <a:srgbClr val="FFFF00"/>
              </a:solidFill>
            </a:endParaRPr>
          </a:p>
        </p:txBody>
      </p:sp>
      <p:sp>
        <p:nvSpPr>
          <p:cNvPr id="3" name="TextBox 2"/>
          <p:cNvSpPr txBox="1"/>
          <p:nvPr/>
        </p:nvSpPr>
        <p:spPr>
          <a:xfrm>
            <a:off x="130550" y="897310"/>
            <a:ext cx="8833937" cy="4493538"/>
          </a:xfrm>
          <a:prstGeom prst="rect">
            <a:avLst/>
          </a:prstGeom>
          <a:noFill/>
        </p:spPr>
        <p:txBody>
          <a:bodyPr wrap="square" rtlCol="0">
            <a:spAutoFit/>
          </a:bodyPr>
          <a:lstStyle/>
          <a:p>
            <a:r>
              <a:rPr lang="en-GB" sz="2600" dirty="0" smtClean="0"/>
              <a:t>Homework is expected to be handed in by </a:t>
            </a:r>
            <a:r>
              <a:rPr lang="en-GB" sz="2600" b="1" u="sng" dirty="0" smtClean="0"/>
              <a:t>Friday</a:t>
            </a:r>
            <a:r>
              <a:rPr lang="en-GB" sz="2600" dirty="0" smtClean="0"/>
              <a:t> of each week.</a:t>
            </a:r>
          </a:p>
          <a:p>
            <a:endParaRPr lang="en-GB" sz="2600" dirty="0"/>
          </a:p>
          <a:p>
            <a:r>
              <a:rPr lang="en-GB" sz="2600" dirty="0" smtClean="0"/>
              <a:t>If a child does not hand in their homework on a Friday, there is a short detention at the start of Friday lunchtime</a:t>
            </a:r>
          </a:p>
          <a:p>
            <a:endParaRPr lang="en-GB" sz="2600" dirty="0"/>
          </a:p>
          <a:p>
            <a:r>
              <a:rPr lang="en-GB" sz="2600" dirty="0" smtClean="0"/>
              <a:t>Weekly homework includes:</a:t>
            </a:r>
          </a:p>
          <a:p>
            <a:pPr marL="285750" indent="-285750">
              <a:buFontTx/>
              <a:buChar char="-"/>
            </a:pPr>
            <a:r>
              <a:rPr lang="en-GB" sz="2600" dirty="0" smtClean="0"/>
              <a:t>Reading diary (5 reads per week) – all reads need to be signed by an adult</a:t>
            </a:r>
          </a:p>
          <a:p>
            <a:pPr marL="285750" indent="-285750">
              <a:buFontTx/>
              <a:buChar char="-"/>
            </a:pPr>
            <a:r>
              <a:rPr lang="en-GB" sz="2600" dirty="0" smtClean="0"/>
              <a:t>Times tables book</a:t>
            </a:r>
          </a:p>
          <a:p>
            <a:pPr marL="285750" indent="-285750">
              <a:buFontTx/>
              <a:buChar char="-"/>
            </a:pPr>
            <a:r>
              <a:rPr lang="en-GB" sz="2600" dirty="0" smtClean="0"/>
              <a:t>Spellings to be learned</a:t>
            </a:r>
          </a:p>
          <a:p>
            <a:pPr marL="285750" indent="-285750">
              <a:buFontTx/>
              <a:buChar char="-"/>
            </a:pPr>
            <a:endParaRPr lang="en-GB" sz="2600" dirty="0"/>
          </a:p>
        </p:txBody>
      </p:sp>
    </p:spTree>
    <p:extLst>
      <p:ext uri="{BB962C8B-B14F-4D97-AF65-F5344CB8AC3E}">
        <p14:creationId xmlns:p14="http://schemas.microsoft.com/office/powerpoint/2010/main" val="33674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1008112"/>
          </a:xfrm>
        </p:spPr>
        <p:txBody>
          <a:bodyPr>
            <a:noAutofit/>
          </a:bodyPr>
          <a:lstStyle/>
          <a:p>
            <a:r>
              <a:rPr lang="en-GB" sz="5400" b="1" u="sng" dirty="0" smtClean="0">
                <a:solidFill>
                  <a:srgbClr val="FFFF00"/>
                </a:solidFill>
              </a:rPr>
              <a:t>Homework</a:t>
            </a:r>
            <a:endParaRPr lang="en-GB" sz="5400" b="1" u="sng" dirty="0">
              <a:solidFill>
                <a:srgbClr val="FFFF00"/>
              </a:solidFill>
            </a:endParaRPr>
          </a:p>
        </p:txBody>
      </p:sp>
      <p:sp>
        <p:nvSpPr>
          <p:cNvPr id="6" name="Title 1"/>
          <p:cNvSpPr txBox="1">
            <a:spLocks/>
          </p:cNvSpPr>
          <p:nvPr/>
        </p:nvSpPr>
        <p:spPr>
          <a:xfrm>
            <a:off x="395536" y="1389956"/>
            <a:ext cx="8229600" cy="4631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5400" b="1" u="sng" dirty="0">
              <a:solidFill>
                <a:srgbClr val="FFFF00"/>
              </a:solidFill>
            </a:endParaRPr>
          </a:p>
        </p:txBody>
      </p:sp>
      <p:sp>
        <p:nvSpPr>
          <p:cNvPr id="3" name="TextBox 2"/>
          <p:cNvSpPr txBox="1"/>
          <p:nvPr/>
        </p:nvSpPr>
        <p:spPr>
          <a:xfrm>
            <a:off x="4860032" y="1988840"/>
            <a:ext cx="3693096" cy="2769989"/>
          </a:xfrm>
          <a:prstGeom prst="rect">
            <a:avLst/>
          </a:prstGeom>
          <a:noFill/>
        </p:spPr>
        <p:txBody>
          <a:bodyPr wrap="square" rtlCol="0">
            <a:spAutoFit/>
          </a:bodyPr>
          <a:lstStyle/>
          <a:p>
            <a:pPr algn="ctr"/>
            <a:r>
              <a:rPr lang="en-GB" sz="2400" b="1" dirty="0" smtClean="0"/>
              <a:t>Reading diary</a:t>
            </a:r>
          </a:p>
          <a:p>
            <a:pPr algn="ctr"/>
            <a:endParaRPr lang="en-GB" sz="2400" b="1" dirty="0"/>
          </a:p>
          <a:p>
            <a:r>
              <a:rPr lang="en-GB" b="1" dirty="0" smtClean="0"/>
              <a:t>Each week, your child is expected to read </a:t>
            </a:r>
            <a:r>
              <a:rPr lang="en-GB" b="1" u="sng" dirty="0" smtClean="0"/>
              <a:t>at least 5 times</a:t>
            </a:r>
            <a:r>
              <a:rPr lang="en-GB" b="1" dirty="0" smtClean="0"/>
              <a:t>. Each read must be recorded in their reading diary and signed by an adult</a:t>
            </a:r>
          </a:p>
          <a:p>
            <a:endParaRPr lang="en-GB" dirty="0" smtClean="0"/>
          </a:p>
          <a:p>
            <a:r>
              <a:rPr lang="en-GB" dirty="0"/>
              <a:t>T</a:t>
            </a:r>
            <a:r>
              <a:rPr lang="en-GB" dirty="0" smtClean="0"/>
              <a:t>his should be handed in by Friday of each week</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19" t="6831" b="4437"/>
          <a:stretch/>
        </p:blipFill>
        <p:spPr>
          <a:xfrm rot="5400000">
            <a:off x="-234175" y="2215339"/>
            <a:ext cx="5147854" cy="3600400"/>
          </a:xfrm>
          <a:prstGeom prst="rect">
            <a:avLst/>
          </a:prstGeom>
        </p:spPr>
      </p:pic>
    </p:spTree>
    <p:extLst>
      <p:ext uri="{BB962C8B-B14F-4D97-AF65-F5344CB8AC3E}">
        <p14:creationId xmlns:p14="http://schemas.microsoft.com/office/powerpoint/2010/main" val="323883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1008112"/>
          </a:xfrm>
        </p:spPr>
        <p:txBody>
          <a:bodyPr>
            <a:noAutofit/>
          </a:bodyPr>
          <a:lstStyle/>
          <a:p>
            <a:r>
              <a:rPr lang="en-GB" sz="5400" b="1" u="sng" dirty="0" smtClean="0">
                <a:solidFill>
                  <a:srgbClr val="FFFF00"/>
                </a:solidFill>
              </a:rPr>
              <a:t>Homework</a:t>
            </a:r>
            <a:endParaRPr lang="en-GB" sz="5400" b="1" u="sng" dirty="0">
              <a:solidFill>
                <a:srgbClr val="FFFF00"/>
              </a:solidFill>
            </a:endParaRPr>
          </a:p>
        </p:txBody>
      </p:sp>
      <p:sp>
        <p:nvSpPr>
          <p:cNvPr id="6" name="Title 1"/>
          <p:cNvSpPr txBox="1">
            <a:spLocks/>
          </p:cNvSpPr>
          <p:nvPr/>
        </p:nvSpPr>
        <p:spPr>
          <a:xfrm>
            <a:off x="395536" y="1389956"/>
            <a:ext cx="8229600" cy="4631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5400" b="1" u="sng" dirty="0">
              <a:solidFill>
                <a:srgbClr val="FFFF00"/>
              </a:solidFill>
            </a:endParaRPr>
          </a:p>
        </p:txBody>
      </p:sp>
      <p:sp>
        <p:nvSpPr>
          <p:cNvPr id="3" name="TextBox 2"/>
          <p:cNvSpPr txBox="1"/>
          <p:nvPr/>
        </p:nvSpPr>
        <p:spPr>
          <a:xfrm>
            <a:off x="4644006" y="1916832"/>
            <a:ext cx="3981130" cy="2585323"/>
          </a:xfrm>
          <a:prstGeom prst="rect">
            <a:avLst/>
          </a:prstGeom>
          <a:noFill/>
        </p:spPr>
        <p:txBody>
          <a:bodyPr wrap="square" rtlCol="0">
            <a:spAutoFit/>
          </a:bodyPr>
          <a:lstStyle/>
          <a:p>
            <a:r>
              <a:rPr lang="en-GB" dirty="0" smtClean="0"/>
              <a:t>Your child will have a times tables book.</a:t>
            </a:r>
          </a:p>
          <a:p>
            <a:endParaRPr lang="en-GB" dirty="0"/>
          </a:p>
          <a:p>
            <a:r>
              <a:rPr lang="en-GB" dirty="0" smtClean="0"/>
              <a:t>Each week, they will be expected to complete one page – their maths teacher will let them know which times tables they need to do.</a:t>
            </a:r>
          </a:p>
          <a:p>
            <a:endParaRPr lang="en-GB" dirty="0"/>
          </a:p>
          <a:p>
            <a:r>
              <a:rPr lang="en-GB" dirty="0" smtClean="0"/>
              <a:t>Times tables books should be handed in by Friday of every week.</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30" t="5832" b="4766"/>
          <a:stretch/>
        </p:blipFill>
        <p:spPr>
          <a:xfrm rot="5400000">
            <a:off x="-295244" y="2391587"/>
            <a:ext cx="4837942" cy="3312367"/>
          </a:xfrm>
          <a:prstGeom prst="rect">
            <a:avLst/>
          </a:prstGeom>
        </p:spPr>
      </p:pic>
    </p:spTree>
    <p:extLst>
      <p:ext uri="{BB962C8B-B14F-4D97-AF65-F5344CB8AC3E}">
        <p14:creationId xmlns:p14="http://schemas.microsoft.com/office/powerpoint/2010/main" val="2502148389"/>
      </p:ext>
    </p:extLst>
  </p:cSld>
  <p:clrMapOvr>
    <a:masterClrMapping/>
  </p:clrMapOvr>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1123</TotalTime>
  <Words>624</Words>
  <Application>Microsoft Office PowerPoint</Application>
  <PresentationFormat>On-screen Show (4:3)</PresentationFormat>
  <Paragraphs>80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Welcome to Year 3 and 4 </vt:lpstr>
      <vt:lpstr>Meet the staff</vt:lpstr>
      <vt:lpstr>Meet the staff</vt:lpstr>
      <vt:lpstr>PowerPoint Presentation</vt:lpstr>
      <vt:lpstr>Routines &amp; expectations</vt:lpstr>
      <vt:lpstr>Routines &amp; expectations – PE kit</vt:lpstr>
      <vt:lpstr>Homework</vt:lpstr>
      <vt:lpstr>Homework</vt:lpstr>
      <vt:lpstr>Homework</vt:lpstr>
      <vt:lpstr>Homework</vt:lpstr>
      <vt:lpstr>Expectations - homework</vt:lpstr>
      <vt:lpstr>Expectations</vt:lpstr>
      <vt:lpstr>Thank you for listening. To find out up-to-date information, check:  - Twitter:   @StMarys_Hinck  - The school’s FaceBook page - The school’s website:  Are there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End of Year Service</dc:title>
  <dc:creator>Sarah Shreve</dc:creator>
  <cp:lastModifiedBy>Aidan Roper</cp:lastModifiedBy>
  <cp:revision>73</cp:revision>
  <cp:lastPrinted>2022-06-29T09:36:33Z</cp:lastPrinted>
  <dcterms:created xsi:type="dcterms:W3CDTF">2016-06-15T07:13:39Z</dcterms:created>
  <dcterms:modified xsi:type="dcterms:W3CDTF">2024-08-28T15:52:24Z</dcterms:modified>
</cp:coreProperties>
</file>