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5B790B6-54D2-4CF3-B3FC-3FF937C00972}" type="datetimeFigureOut">
              <a:rPr lang="en-GB" smtClean="0"/>
              <a:t>01/05/2026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3233588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5B790B6-54D2-4CF3-B3FC-3FF937C00972}" type="datetimeFigureOut">
              <a:rPr lang="en-GB" smtClean="0"/>
              <a:t>01/05/2026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1408090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B790B6-54D2-4CF3-B3FC-3FF937C00972}" type="datetimeFigureOut">
              <a:rPr lang="en-GB" smtClean="0"/>
              <a:t>01/05/2026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470425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5B790B6-54D2-4CF3-B3FC-3FF937C00972}" type="datetimeFigureOut">
              <a:rPr lang="en-GB" smtClean="0"/>
              <a:t>01/05/2026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2553211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5B790B6-54D2-4CF3-B3FC-3FF937C00972}" type="datetimeFigureOut">
              <a:rPr lang="en-GB" smtClean="0"/>
              <a:t>01/05/2026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3145864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5B790B6-54D2-4CF3-B3FC-3FF937C00972}" type="datetimeFigureOut">
              <a:rPr lang="en-GB" smtClean="0"/>
              <a:t>01/05/2026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1777159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B790B6-54D2-4CF3-B3FC-3FF937C00972}" type="datetimeFigureOut">
              <a:rPr lang="en-GB" smtClean="0"/>
              <a:t>01/05/2026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205072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5B790B6-54D2-4CF3-B3FC-3FF937C00972}" type="datetimeFigureOut">
              <a:rPr lang="en-GB" smtClean="0"/>
              <a:t>01/05/2026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2561189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5B790B6-54D2-4CF3-B3FC-3FF937C00972}" type="datetimeFigureOut">
              <a:rPr lang="en-GB" smtClean="0"/>
              <a:t>01/05/2026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2968288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5B790B6-54D2-4CF3-B3FC-3FF937C00972}" type="datetimeFigureOut">
              <a:rPr lang="en-GB" smtClean="0"/>
              <a:t>01/05/2026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2143485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5B790B6-54D2-4CF3-B3FC-3FF937C00972}" type="datetimeFigureOut">
              <a:rPr lang="en-GB" smtClean="0"/>
              <a:t>01/05/2026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96DE90-0036-4603-BD54-3B0146109FEB}" type="slidenum">
              <a:rPr lang="en-GB" smtClean="0"/>
              <a:t>‹#›</a:t>
            </a:fld>
            <a:endParaRPr lang="en-GB"/>
          </a:p>
        </p:txBody>
      </p:sp>
    </p:spTree>
    <p:extLst>
      <p:ext uri="{BB962C8B-B14F-4D97-AF65-F5344CB8AC3E}">
        <p14:creationId xmlns:p14="http://schemas.microsoft.com/office/powerpoint/2010/main" val="3015120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B790B6-54D2-4CF3-B3FC-3FF937C00972}" type="datetimeFigureOut">
              <a:rPr lang="en-GB" smtClean="0"/>
              <a:t>01/05/2026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96DE90-0036-4603-BD54-3B0146109FEB}" type="slidenum">
              <a:rPr lang="en-GB" smtClean="0"/>
              <a:t>‹#›</a:t>
            </a:fld>
            <a:endParaRPr lang="en-GB"/>
          </a:p>
        </p:txBody>
      </p:sp>
    </p:spTree>
    <p:extLst>
      <p:ext uri="{BB962C8B-B14F-4D97-AF65-F5344CB8AC3E}">
        <p14:creationId xmlns:p14="http://schemas.microsoft.com/office/powerpoint/2010/main" val="260117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7200" b="1" dirty="0">
                <a:latin typeface="Bodoni MT Black" panose="02070A03080606020203" pitchFamily="18" charset="0"/>
              </a:rPr>
              <a:t>London Tour</a:t>
            </a:r>
          </a:p>
        </p:txBody>
      </p:sp>
      <p:sp>
        <p:nvSpPr>
          <p:cNvPr id="3" name="Subtitle 2"/>
          <p:cNvSpPr>
            <a:spLocks noGrp="1"/>
          </p:cNvSpPr>
          <p:nvPr>
            <p:ph type="subTitle" idx="1"/>
          </p:nvPr>
        </p:nvSpPr>
        <p:spPr/>
        <p:txBody>
          <a:bodyPr>
            <a:normAutofit/>
          </a:bodyPr>
          <a:lstStyle/>
          <a:p>
            <a:r>
              <a:rPr lang="en-GB" sz="8800" dirty="0">
                <a:latin typeface="Bodoni MT Black" panose="02070A03080606020203" pitchFamily="18" charset="0"/>
              </a:rPr>
              <a:t>June 3-5th</a:t>
            </a:r>
          </a:p>
        </p:txBody>
      </p:sp>
      <p:pic>
        <p:nvPicPr>
          <p:cNvPr id="4" name="Picture 3"/>
          <p:cNvPicPr>
            <a:picLocks noChangeAspect="1"/>
          </p:cNvPicPr>
          <p:nvPr/>
        </p:nvPicPr>
        <p:blipFill>
          <a:blip r:embed="rId2"/>
          <a:stretch>
            <a:fillRect/>
          </a:stretch>
        </p:blipFill>
        <p:spPr>
          <a:xfrm>
            <a:off x="374197" y="304801"/>
            <a:ext cx="2952750" cy="1543050"/>
          </a:xfrm>
          <a:prstGeom prst="rect">
            <a:avLst/>
          </a:prstGeom>
        </p:spPr>
      </p:pic>
      <p:pic>
        <p:nvPicPr>
          <p:cNvPr id="5" name="Picture 4"/>
          <p:cNvPicPr>
            <a:picLocks noChangeAspect="1"/>
          </p:cNvPicPr>
          <p:nvPr/>
        </p:nvPicPr>
        <p:blipFill>
          <a:blip r:embed="rId3"/>
          <a:stretch>
            <a:fillRect/>
          </a:stretch>
        </p:blipFill>
        <p:spPr>
          <a:xfrm>
            <a:off x="9353550" y="4843462"/>
            <a:ext cx="2628900" cy="1743075"/>
          </a:xfrm>
          <a:prstGeom prst="rect">
            <a:avLst/>
          </a:prstGeom>
        </p:spPr>
      </p:pic>
      <p:pic>
        <p:nvPicPr>
          <p:cNvPr id="6" name="Picture 5"/>
          <p:cNvPicPr>
            <a:picLocks noChangeAspect="1"/>
          </p:cNvPicPr>
          <p:nvPr/>
        </p:nvPicPr>
        <p:blipFill>
          <a:blip r:embed="rId4"/>
          <a:stretch>
            <a:fillRect/>
          </a:stretch>
        </p:blipFill>
        <p:spPr>
          <a:xfrm>
            <a:off x="7181169" y="347210"/>
            <a:ext cx="2466975" cy="1847850"/>
          </a:xfrm>
          <a:prstGeom prst="rect">
            <a:avLst/>
          </a:prstGeom>
        </p:spPr>
      </p:pic>
      <p:pic>
        <p:nvPicPr>
          <p:cNvPr id="7" name="Picture 6"/>
          <p:cNvPicPr>
            <a:picLocks noChangeAspect="1"/>
          </p:cNvPicPr>
          <p:nvPr/>
        </p:nvPicPr>
        <p:blipFill>
          <a:blip r:embed="rId5"/>
          <a:stretch>
            <a:fillRect/>
          </a:stretch>
        </p:blipFill>
        <p:spPr>
          <a:xfrm>
            <a:off x="513669" y="2420484"/>
            <a:ext cx="2314575" cy="1971675"/>
          </a:xfrm>
          <a:prstGeom prst="rect">
            <a:avLst/>
          </a:prstGeom>
        </p:spPr>
      </p:pic>
      <p:pic>
        <p:nvPicPr>
          <p:cNvPr id="8" name="Picture 7"/>
          <p:cNvPicPr>
            <a:picLocks noChangeAspect="1"/>
          </p:cNvPicPr>
          <p:nvPr/>
        </p:nvPicPr>
        <p:blipFill>
          <a:blip r:embed="rId6"/>
          <a:stretch>
            <a:fillRect/>
          </a:stretch>
        </p:blipFill>
        <p:spPr>
          <a:xfrm>
            <a:off x="10011794" y="1613126"/>
            <a:ext cx="1914525" cy="2390775"/>
          </a:xfrm>
          <a:prstGeom prst="rect">
            <a:avLst/>
          </a:prstGeom>
        </p:spPr>
      </p:pic>
      <p:pic>
        <p:nvPicPr>
          <p:cNvPr id="9" name="Picture 8"/>
          <p:cNvPicPr>
            <a:picLocks noChangeAspect="1"/>
          </p:cNvPicPr>
          <p:nvPr/>
        </p:nvPicPr>
        <p:blipFill>
          <a:blip r:embed="rId7"/>
          <a:stretch>
            <a:fillRect/>
          </a:stretch>
        </p:blipFill>
        <p:spPr>
          <a:xfrm>
            <a:off x="1177698" y="4962412"/>
            <a:ext cx="2619375" cy="1743075"/>
          </a:xfrm>
          <a:prstGeom prst="rect">
            <a:avLst/>
          </a:prstGeom>
        </p:spPr>
      </p:pic>
    </p:spTree>
    <p:extLst>
      <p:ext uri="{BB962C8B-B14F-4D97-AF65-F5344CB8AC3E}">
        <p14:creationId xmlns:p14="http://schemas.microsoft.com/office/powerpoint/2010/main" val="20097471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Staffing</a:t>
            </a:r>
            <a:br>
              <a:rPr lang="en-GB" dirty="0"/>
            </a:br>
            <a:endParaRPr lang="en-GB" dirty="0"/>
          </a:p>
        </p:txBody>
      </p:sp>
      <p:sp>
        <p:nvSpPr>
          <p:cNvPr id="3" name="Content Placeholder 2"/>
          <p:cNvSpPr>
            <a:spLocks noGrp="1"/>
          </p:cNvSpPr>
          <p:nvPr>
            <p:ph idx="1"/>
          </p:nvPr>
        </p:nvSpPr>
        <p:spPr/>
        <p:txBody>
          <a:bodyPr/>
          <a:lstStyle/>
          <a:p>
            <a:r>
              <a:rPr lang="en-GB" dirty="0">
                <a:latin typeface="Bodoni MT Black" panose="02070A03080606020203" pitchFamily="18" charset="0"/>
              </a:rPr>
              <a:t>Mr Cramp</a:t>
            </a:r>
          </a:p>
          <a:p>
            <a:r>
              <a:rPr lang="en-GB" dirty="0">
                <a:latin typeface="Bodoni MT Black" panose="02070A03080606020203" pitchFamily="18" charset="0"/>
              </a:rPr>
              <a:t>Mrs Potter</a:t>
            </a:r>
          </a:p>
          <a:p>
            <a:r>
              <a:rPr lang="en-GB" dirty="0">
                <a:latin typeface="Bodoni MT Black" panose="02070A03080606020203" pitchFamily="18" charset="0"/>
              </a:rPr>
              <a:t>Miss Linton</a:t>
            </a:r>
          </a:p>
          <a:p>
            <a:r>
              <a:rPr lang="en-GB" dirty="0">
                <a:latin typeface="Bodoni MT Black" panose="02070A03080606020203" pitchFamily="18" charset="0"/>
              </a:rPr>
              <a:t>Miss </a:t>
            </a:r>
            <a:r>
              <a:rPr lang="en-GB" dirty="0" err="1">
                <a:latin typeface="Bodoni MT Black" panose="02070A03080606020203" pitchFamily="18" charset="0"/>
              </a:rPr>
              <a:t>Hewins</a:t>
            </a:r>
            <a:endParaRPr lang="en-GB" dirty="0">
              <a:latin typeface="Bodoni MT Black" panose="02070A03080606020203" pitchFamily="18" charset="0"/>
            </a:endParaRPr>
          </a:p>
          <a:p>
            <a:r>
              <a:rPr lang="en-GB" dirty="0">
                <a:latin typeface="Bodoni MT Black" panose="02070A03080606020203" pitchFamily="18" charset="0"/>
              </a:rPr>
              <a:t>Mr Roper</a:t>
            </a:r>
          </a:p>
          <a:p>
            <a:r>
              <a:rPr lang="en-GB" dirty="0">
                <a:latin typeface="Bodoni MT Black" panose="02070A03080606020203" pitchFamily="18" charset="0"/>
              </a:rPr>
              <a:t>Mrs </a:t>
            </a:r>
            <a:r>
              <a:rPr lang="en-GB" dirty="0" err="1">
                <a:latin typeface="Bodoni MT Black" panose="02070A03080606020203" pitchFamily="18" charset="0"/>
              </a:rPr>
              <a:t>Rajpara</a:t>
            </a:r>
            <a:endParaRPr lang="en-GB" dirty="0">
              <a:latin typeface="Bodoni MT Black" panose="02070A03080606020203" pitchFamily="18" charset="0"/>
            </a:endParaRPr>
          </a:p>
          <a:p>
            <a:r>
              <a:rPr lang="en-GB" dirty="0">
                <a:latin typeface="Bodoni MT Black" panose="02070A03080606020203" pitchFamily="18" charset="0"/>
              </a:rPr>
              <a:t>Mrs Talbot</a:t>
            </a:r>
          </a:p>
          <a:p>
            <a:endParaRPr lang="en-GB" dirty="0"/>
          </a:p>
        </p:txBody>
      </p:sp>
    </p:spTree>
    <p:extLst>
      <p:ext uri="{BB962C8B-B14F-4D97-AF65-F5344CB8AC3E}">
        <p14:creationId xmlns:p14="http://schemas.microsoft.com/office/powerpoint/2010/main" val="2308220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98764" y="1280160"/>
            <a:ext cx="9803477" cy="1920239"/>
          </a:xfrm>
        </p:spPr>
        <p:txBody>
          <a:bodyPr>
            <a:noAutofit/>
          </a:bodyPr>
          <a:lstStyle/>
          <a:p>
            <a:pPr algn="l"/>
            <a:r>
              <a:rPr lang="en-GB" sz="2400" b="1" u="sng" dirty="0"/>
              <a:t>Packing </a:t>
            </a:r>
            <a:br>
              <a:rPr lang="en-GB" sz="2400" b="1" dirty="0"/>
            </a:br>
            <a:r>
              <a:rPr lang="en-GB" sz="2400" b="1" dirty="0"/>
              <a:t>Please make sure all clothes  are named and that your child knows what is being packed. Your child will need clothes and toiletries for three days.</a:t>
            </a:r>
            <a:br>
              <a:rPr lang="en-GB" sz="2400" b="1" dirty="0"/>
            </a:br>
            <a:r>
              <a:rPr lang="en-GB" sz="2400" b="1" dirty="0"/>
              <a:t> A towel will be needed but not bedding. Please make sure that your child can carry their own bag as they may have to carry it upstairs in the hotel.</a:t>
            </a:r>
            <a:br>
              <a:rPr lang="en-GB" sz="2400" b="1" dirty="0"/>
            </a:br>
            <a:r>
              <a:rPr lang="en-GB" sz="2400" b="1" dirty="0"/>
              <a:t>Please supply a light coat and comfortable shoes.</a:t>
            </a:r>
            <a:br>
              <a:rPr lang="en-GB" sz="2400" b="1" dirty="0"/>
            </a:br>
            <a:r>
              <a:rPr lang="en-GB" sz="2400" b="1" dirty="0"/>
              <a:t>Children may bring a book/ magazine or card game for the journey.</a:t>
            </a:r>
            <a:br>
              <a:rPr lang="en-GB" sz="2400" b="1" dirty="0"/>
            </a:br>
            <a:r>
              <a:rPr lang="en-GB" sz="2400" b="1" dirty="0"/>
              <a:t>If your child is travel sick, please make sure they have had a tablet on the morning of departure and HAND IN a tablet for the return journey.</a:t>
            </a:r>
          </a:p>
        </p:txBody>
      </p:sp>
      <p:sp>
        <p:nvSpPr>
          <p:cNvPr id="3" name="Text Placeholder 2"/>
          <p:cNvSpPr>
            <a:spLocks noGrp="1"/>
          </p:cNvSpPr>
          <p:nvPr>
            <p:ph type="subTitle" idx="1"/>
          </p:nvPr>
        </p:nvSpPr>
        <p:spPr>
          <a:xfrm>
            <a:off x="498764" y="3277842"/>
            <a:ext cx="11135069" cy="3149491"/>
          </a:xfrm>
        </p:spPr>
        <p:txBody>
          <a:bodyPr>
            <a:normAutofit lnSpcReduction="10000"/>
          </a:bodyPr>
          <a:lstStyle/>
          <a:p>
            <a:pPr algn="l"/>
            <a:r>
              <a:rPr lang="en-GB" b="1" dirty="0"/>
              <a:t>All children need a refillable water bottle. </a:t>
            </a:r>
          </a:p>
          <a:p>
            <a:pPr algn="l"/>
            <a:r>
              <a:rPr lang="en-GB" b="1" dirty="0"/>
              <a:t>Sweets can be brought along but nothing  hard boiled. Chewing gum MAY NOT to be eaten. Please do not send fizzy drinks for your child.</a:t>
            </a:r>
          </a:p>
          <a:p>
            <a:pPr algn="l"/>
            <a:r>
              <a:rPr lang="en-GB" b="1" dirty="0"/>
              <a:t>Children CANNOT bring a mobile phone but may wish to bring a disposable camera - no other camera should be brought.</a:t>
            </a:r>
          </a:p>
          <a:p>
            <a:pPr algn="l"/>
            <a:r>
              <a:rPr lang="en-GB" b="1" dirty="0"/>
              <a:t>Spending money in a named purse/wallet – no adult looks after this and the amount is up to you. </a:t>
            </a:r>
          </a:p>
          <a:p>
            <a:pPr algn="l"/>
            <a:r>
              <a:rPr lang="en-GB" b="1" dirty="0"/>
              <a:t>There is no guarantee that we will visit a shop and prices will be high IF WE DO.</a:t>
            </a:r>
          </a:p>
          <a:p>
            <a:pPr algn="l"/>
            <a:endParaRPr lang="en-GB" b="1" dirty="0"/>
          </a:p>
          <a:p>
            <a:endParaRPr lang="en-GB" dirty="0"/>
          </a:p>
          <a:p>
            <a:endParaRPr lang="en-GB" dirty="0"/>
          </a:p>
        </p:txBody>
      </p:sp>
      <p:pic>
        <p:nvPicPr>
          <p:cNvPr id="2" name="Picture 1"/>
          <p:cNvPicPr>
            <a:picLocks noChangeAspect="1"/>
          </p:cNvPicPr>
          <p:nvPr/>
        </p:nvPicPr>
        <p:blipFill>
          <a:blip r:embed="rId2"/>
          <a:stretch>
            <a:fillRect/>
          </a:stretch>
        </p:blipFill>
        <p:spPr>
          <a:xfrm>
            <a:off x="9424033" y="1448480"/>
            <a:ext cx="2209800" cy="2066925"/>
          </a:xfrm>
          <a:prstGeom prst="rect">
            <a:avLst/>
          </a:prstGeom>
        </p:spPr>
      </p:pic>
      <p:pic>
        <p:nvPicPr>
          <p:cNvPr id="5" name="Picture 4"/>
          <p:cNvPicPr>
            <a:picLocks noChangeAspect="1"/>
          </p:cNvPicPr>
          <p:nvPr/>
        </p:nvPicPr>
        <p:blipFill>
          <a:blip r:embed="rId3"/>
          <a:stretch>
            <a:fillRect/>
          </a:stretch>
        </p:blipFill>
        <p:spPr>
          <a:xfrm>
            <a:off x="10564586" y="5344767"/>
            <a:ext cx="1338943" cy="1160009"/>
          </a:xfrm>
          <a:prstGeom prst="rect">
            <a:avLst/>
          </a:prstGeom>
        </p:spPr>
      </p:pic>
    </p:spTree>
    <p:extLst>
      <p:ext uri="{BB962C8B-B14F-4D97-AF65-F5344CB8AC3E}">
        <p14:creationId xmlns:p14="http://schemas.microsoft.com/office/powerpoint/2010/main" val="3241582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Medicines</a:t>
            </a:r>
          </a:p>
        </p:txBody>
      </p:sp>
      <p:sp>
        <p:nvSpPr>
          <p:cNvPr id="3" name="Content Placeholder 2"/>
          <p:cNvSpPr>
            <a:spLocks noGrp="1"/>
          </p:cNvSpPr>
          <p:nvPr>
            <p:ph idx="1"/>
          </p:nvPr>
        </p:nvSpPr>
        <p:spPr/>
        <p:txBody>
          <a:bodyPr/>
          <a:lstStyle/>
          <a:p>
            <a:r>
              <a:rPr lang="en-GB" dirty="0"/>
              <a:t>If your child is in 5/6 please take you medicine to Miss </a:t>
            </a:r>
            <a:r>
              <a:rPr lang="en-GB" dirty="0" err="1"/>
              <a:t>Hewins</a:t>
            </a:r>
            <a:r>
              <a:rPr lang="en-GB" dirty="0"/>
              <a:t> on arrival to school on Wednesday – the day of departure.</a:t>
            </a:r>
          </a:p>
          <a:p>
            <a:r>
              <a:rPr lang="en-GB" dirty="0"/>
              <a:t>If your child is in 3/4 please take you medicine to Mrs Potter on arrival to school on Wednesday – the day of departure.</a:t>
            </a:r>
          </a:p>
          <a:p>
            <a:r>
              <a:rPr lang="en-GB" dirty="0"/>
              <a:t>Everything must be labelled and timing clearly visible.</a:t>
            </a:r>
          </a:p>
          <a:p>
            <a:r>
              <a:rPr lang="en-GB" dirty="0"/>
              <a:t>All staff will record medication and it will be returned, in person, on return back to school on Friday.</a:t>
            </a:r>
          </a:p>
          <a:p>
            <a:endParaRPr lang="en-GB" dirty="0"/>
          </a:p>
        </p:txBody>
      </p:sp>
      <p:pic>
        <p:nvPicPr>
          <p:cNvPr id="4" name="Picture 3"/>
          <p:cNvPicPr>
            <a:picLocks noChangeAspect="1"/>
          </p:cNvPicPr>
          <p:nvPr/>
        </p:nvPicPr>
        <p:blipFill>
          <a:blip r:embed="rId2"/>
          <a:stretch>
            <a:fillRect/>
          </a:stretch>
        </p:blipFill>
        <p:spPr>
          <a:xfrm>
            <a:off x="9596437" y="4578123"/>
            <a:ext cx="2143125" cy="2143125"/>
          </a:xfrm>
          <a:prstGeom prst="rect">
            <a:avLst/>
          </a:prstGeom>
        </p:spPr>
      </p:pic>
    </p:spTree>
    <p:extLst>
      <p:ext uri="{BB962C8B-B14F-4D97-AF65-F5344CB8AC3E}">
        <p14:creationId xmlns:p14="http://schemas.microsoft.com/office/powerpoint/2010/main" val="124776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Whilst we are there.</a:t>
            </a:r>
          </a:p>
        </p:txBody>
      </p:sp>
      <p:sp>
        <p:nvSpPr>
          <p:cNvPr id="3" name="Content Placeholder 2"/>
          <p:cNvSpPr>
            <a:spLocks noGrp="1"/>
          </p:cNvSpPr>
          <p:nvPr>
            <p:ph idx="1"/>
          </p:nvPr>
        </p:nvSpPr>
        <p:spPr/>
        <p:txBody>
          <a:bodyPr/>
          <a:lstStyle/>
          <a:p>
            <a:r>
              <a:rPr lang="en-GB" dirty="0"/>
              <a:t>We will inform the office when we arrive in London and a message sent on Arbour will be sent out to notify you.</a:t>
            </a:r>
          </a:p>
          <a:p>
            <a:r>
              <a:rPr lang="en-GB" dirty="0"/>
              <a:t>If you need to contact your child due to an emergency whilst we are away, please contact the school who will then contact a member of staff.</a:t>
            </a:r>
          </a:p>
          <a:p>
            <a:r>
              <a:rPr lang="en-GB" dirty="0"/>
              <a:t>Due to the number of children and the amount of tourists, it is important that your child is aware and stays close to the adult in charge of them- please could you reinforce this at home.</a:t>
            </a:r>
          </a:p>
          <a:p>
            <a:endParaRPr lang="en-GB" dirty="0"/>
          </a:p>
        </p:txBody>
      </p:sp>
      <p:pic>
        <p:nvPicPr>
          <p:cNvPr id="4" name="Picture 3"/>
          <p:cNvPicPr>
            <a:picLocks noChangeAspect="1"/>
          </p:cNvPicPr>
          <p:nvPr/>
        </p:nvPicPr>
        <p:blipFill>
          <a:blip r:embed="rId2"/>
          <a:stretch>
            <a:fillRect/>
          </a:stretch>
        </p:blipFill>
        <p:spPr>
          <a:xfrm>
            <a:off x="9710737" y="4714875"/>
            <a:ext cx="2143125" cy="2143125"/>
          </a:xfrm>
          <a:prstGeom prst="rect">
            <a:avLst/>
          </a:prstGeom>
        </p:spPr>
      </p:pic>
    </p:spTree>
    <p:extLst>
      <p:ext uri="{BB962C8B-B14F-4D97-AF65-F5344CB8AC3E}">
        <p14:creationId xmlns:p14="http://schemas.microsoft.com/office/powerpoint/2010/main" val="32693907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242478"/>
            <a:ext cx="10515600" cy="1325563"/>
          </a:xfrm>
        </p:spPr>
        <p:txBody>
          <a:bodyPr/>
          <a:lstStyle/>
          <a:p>
            <a:r>
              <a:rPr lang="en-GB" dirty="0"/>
              <a:t>Day of departure </a:t>
            </a:r>
          </a:p>
        </p:txBody>
      </p:sp>
      <p:sp>
        <p:nvSpPr>
          <p:cNvPr id="3" name="Content Placeholder 2"/>
          <p:cNvSpPr>
            <a:spLocks noGrp="1"/>
          </p:cNvSpPr>
          <p:nvPr>
            <p:ph idx="1"/>
          </p:nvPr>
        </p:nvSpPr>
        <p:spPr>
          <a:xfrm>
            <a:off x="838200" y="1354975"/>
            <a:ext cx="10820400" cy="4821988"/>
          </a:xfrm>
        </p:spPr>
        <p:txBody>
          <a:bodyPr>
            <a:normAutofit lnSpcReduction="10000"/>
          </a:bodyPr>
          <a:lstStyle/>
          <a:p>
            <a:r>
              <a:rPr lang="en-GB" dirty="0"/>
              <a:t>Please be at school by 7:40 .</a:t>
            </a:r>
          </a:p>
          <a:p>
            <a:r>
              <a:rPr lang="en-GB" dirty="0"/>
              <a:t>Please only park in the pay and display car park and not on the road so that the coach can get as near to school as possible.</a:t>
            </a:r>
          </a:p>
          <a:p>
            <a:r>
              <a:rPr lang="en-GB" dirty="0"/>
              <a:t>Your child will go to their adult waiting in the playground – please could you say goodbye at the gate and allow your child to take their bag to the line.</a:t>
            </a:r>
          </a:p>
          <a:p>
            <a:r>
              <a:rPr lang="en-GB" dirty="0"/>
              <a:t>If you need to give any medicines in give them to Miss </a:t>
            </a:r>
            <a:r>
              <a:rPr lang="en-GB" dirty="0" err="1"/>
              <a:t>Hewins</a:t>
            </a:r>
            <a:r>
              <a:rPr lang="en-GB" dirty="0"/>
              <a:t> – Year 5/6 and Mrs Potter Year 3/4.</a:t>
            </a:r>
          </a:p>
          <a:p>
            <a:r>
              <a:rPr lang="en-GB" dirty="0"/>
              <a:t>Your child will need a packed lunch in a disposable bag that can be thrown away at the end of lunch. Not to be left in their case or bag. Please can we ask that no cutlery is given to your child unless it is disposable. No lunchboxes please. </a:t>
            </a:r>
          </a:p>
        </p:txBody>
      </p:sp>
      <p:pic>
        <p:nvPicPr>
          <p:cNvPr id="4" name="Picture 3"/>
          <p:cNvPicPr>
            <a:picLocks noChangeAspect="1"/>
          </p:cNvPicPr>
          <p:nvPr/>
        </p:nvPicPr>
        <p:blipFill>
          <a:blip r:embed="rId2"/>
          <a:stretch>
            <a:fillRect/>
          </a:stretch>
        </p:blipFill>
        <p:spPr>
          <a:xfrm>
            <a:off x="8430986" y="5666014"/>
            <a:ext cx="3429000" cy="960664"/>
          </a:xfrm>
          <a:prstGeom prst="rect">
            <a:avLst/>
          </a:prstGeom>
        </p:spPr>
      </p:pic>
      <p:pic>
        <p:nvPicPr>
          <p:cNvPr id="6" name="Picture 5"/>
          <p:cNvPicPr>
            <a:picLocks noChangeAspect="1"/>
          </p:cNvPicPr>
          <p:nvPr/>
        </p:nvPicPr>
        <p:blipFill>
          <a:blip r:embed="rId3"/>
          <a:stretch>
            <a:fillRect/>
          </a:stretch>
        </p:blipFill>
        <p:spPr>
          <a:xfrm>
            <a:off x="9515475" y="241981"/>
            <a:ext cx="2143125" cy="1570490"/>
          </a:xfrm>
          <a:prstGeom prst="rect">
            <a:avLst/>
          </a:prstGeom>
        </p:spPr>
      </p:pic>
    </p:spTree>
    <p:extLst>
      <p:ext uri="{BB962C8B-B14F-4D97-AF65-F5344CB8AC3E}">
        <p14:creationId xmlns:p14="http://schemas.microsoft.com/office/powerpoint/2010/main" val="1450102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Day of departure continued -  Wednesday 3</a:t>
            </a:r>
            <a:r>
              <a:rPr lang="en-GB" baseline="30000" dirty="0"/>
              <a:t>rd</a:t>
            </a:r>
            <a:r>
              <a:rPr lang="en-GB" dirty="0"/>
              <a:t> June</a:t>
            </a:r>
          </a:p>
        </p:txBody>
      </p:sp>
      <p:sp>
        <p:nvSpPr>
          <p:cNvPr id="3" name="Content Placeholder 2"/>
          <p:cNvSpPr>
            <a:spLocks noGrp="1"/>
          </p:cNvSpPr>
          <p:nvPr>
            <p:ph idx="1"/>
          </p:nvPr>
        </p:nvSpPr>
        <p:spPr>
          <a:xfrm>
            <a:off x="838200" y="1755957"/>
            <a:ext cx="10515600" cy="4351338"/>
          </a:xfrm>
        </p:spPr>
        <p:txBody>
          <a:bodyPr>
            <a:normAutofit fontScale="92500" lnSpcReduction="10000"/>
          </a:bodyPr>
          <a:lstStyle/>
          <a:p>
            <a:r>
              <a:rPr lang="en-GB" dirty="0"/>
              <a:t>We aim to leave school around 8 and as the </a:t>
            </a:r>
            <a:r>
              <a:rPr lang="en-GB"/>
              <a:t>itenary</a:t>
            </a:r>
            <a:r>
              <a:rPr lang="en-GB" dirty="0"/>
              <a:t> is set, we must leave swiftly.</a:t>
            </a:r>
          </a:p>
          <a:p>
            <a:r>
              <a:rPr lang="en-GB" dirty="0"/>
              <a:t>We will be stopping </a:t>
            </a:r>
            <a:r>
              <a:rPr lang="en-GB" dirty="0" err="1"/>
              <a:t>en</a:t>
            </a:r>
            <a:r>
              <a:rPr lang="en-GB" dirty="0"/>
              <a:t> route for a comfort break and should arrive in London around 11.15.</a:t>
            </a:r>
          </a:p>
          <a:p>
            <a:r>
              <a:rPr lang="en-GB" dirty="0"/>
              <a:t>We will notify school to say we have arrived and if we have an up-to-date phone number for yourselves, you will receive a message on Arbour.</a:t>
            </a:r>
          </a:p>
          <a:p>
            <a:r>
              <a:rPr lang="en-GB" dirty="0"/>
              <a:t>We will visit The Science Museum</a:t>
            </a:r>
          </a:p>
          <a:p>
            <a:r>
              <a:rPr lang="en-GB" dirty="0"/>
              <a:t>Sightseeing coach tour of London</a:t>
            </a:r>
          </a:p>
          <a:p>
            <a:r>
              <a:rPr lang="en-GB" dirty="0"/>
              <a:t>Dinner at The Hard Rock Café at  Piccadilly Circus</a:t>
            </a:r>
          </a:p>
          <a:p>
            <a:r>
              <a:rPr lang="en-GB" dirty="0"/>
              <a:t>Arrive at Wembley International Hotel </a:t>
            </a:r>
          </a:p>
          <a:p>
            <a:endParaRPr lang="en-GB" dirty="0"/>
          </a:p>
        </p:txBody>
      </p:sp>
      <p:sp>
        <p:nvSpPr>
          <p:cNvPr id="4" name="AutoShape 2" descr="Hard Rock Cafe Piccadilly Circus, a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Hard Rock Cafe Piccadilly Circus, a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9401855" y="4878570"/>
            <a:ext cx="2466975" cy="1847850"/>
          </a:xfrm>
          <a:prstGeom prst="rect">
            <a:avLst/>
          </a:prstGeom>
        </p:spPr>
      </p:pic>
      <p:pic>
        <p:nvPicPr>
          <p:cNvPr id="7" name="Picture 6"/>
          <p:cNvPicPr>
            <a:picLocks noChangeAspect="1"/>
          </p:cNvPicPr>
          <p:nvPr/>
        </p:nvPicPr>
        <p:blipFill>
          <a:blip r:embed="rId3"/>
          <a:stretch>
            <a:fillRect/>
          </a:stretch>
        </p:blipFill>
        <p:spPr>
          <a:xfrm>
            <a:off x="6858000" y="5339443"/>
            <a:ext cx="2028825" cy="1386977"/>
          </a:xfrm>
          <a:prstGeom prst="rect">
            <a:avLst/>
          </a:prstGeom>
        </p:spPr>
      </p:pic>
    </p:spTree>
    <p:extLst>
      <p:ext uri="{BB962C8B-B14F-4D97-AF65-F5344CB8AC3E}">
        <p14:creationId xmlns:p14="http://schemas.microsoft.com/office/powerpoint/2010/main" val="3006124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Thursday 4</a:t>
            </a:r>
            <a:r>
              <a:rPr lang="en-GB" baseline="30000" dirty="0"/>
              <a:t>th</a:t>
            </a:r>
            <a:r>
              <a:rPr lang="en-GB" dirty="0"/>
              <a:t> June</a:t>
            </a:r>
          </a:p>
        </p:txBody>
      </p:sp>
      <p:sp>
        <p:nvSpPr>
          <p:cNvPr id="3" name="Content Placeholder 2"/>
          <p:cNvSpPr>
            <a:spLocks noGrp="1"/>
          </p:cNvSpPr>
          <p:nvPr>
            <p:ph idx="1"/>
          </p:nvPr>
        </p:nvSpPr>
        <p:spPr/>
        <p:txBody>
          <a:bodyPr/>
          <a:lstStyle/>
          <a:p>
            <a:r>
              <a:rPr lang="en-GB" dirty="0"/>
              <a:t>We will visit The Tower of London</a:t>
            </a:r>
          </a:p>
          <a:p>
            <a:r>
              <a:rPr lang="en-GB" dirty="0"/>
              <a:t>River Thames boat cruise is next</a:t>
            </a:r>
          </a:p>
          <a:p>
            <a:r>
              <a:rPr lang="en-GB" dirty="0"/>
              <a:t>Followed by a flight on the London Eye</a:t>
            </a:r>
          </a:p>
          <a:p>
            <a:r>
              <a:rPr lang="en-GB" dirty="0"/>
              <a:t> Dinner at Pizza Express today</a:t>
            </a:r>
          </a:p>
          <a:p>
            <a:r>
              <a:rPr lang="en-GB" dirty="0"/>
              <a:t>To finish the day  we arrive at the Apollo theatre to watch  - Wicked</a:t>
            </a:r>
          </a:p>
          <a:p>
            <a:endParaRPr lang="en-GB" dirty="0"/>
          </a:p>
        </p:txBody>
      </p:sp>
      <p:pic>
        <p:nvPicPr>
          <p:cNvPr id="4" name="Picture 3"/>
          <p:cNvPicPr>
            <a:picLocks noChangeAspect="1"/>
          </p:cNvPicPr>
          <p:nvPr/>
        </p:nvPicPr>
        <p:blipFill>
          <a:blip r:embed="rId2"/>
          <a:stretch>
            <a:fillRect/>
          </a:stretch>
        </p:blipFill>
        <p:spPr>
          <a:xfrm>
            <a:off x="838200" y="4746171"/>
            <a:ext cx="2466975" cy="1847850"/>
          </a:xfrm>
          <a:prstGeom prst="rect">
            <a:avLst/>
          </a:prstGeom>
        </p:spPr>
      </p:pic>
      <p:pic>
        <p:nvPicPr>
          <p:cNvPr id="6" name="Picture 5"/>
          <p:cNvPicPr>
            <a:picLocks noChangeAspect="1"/>
          </p:cNvPicPr>
          <p:nvPr/>
        </p:nvPicPr>
        <p:blipFill>
          <a:blip r:embed="rId3"/>
          <a:stretch>
            <a:fillRect/>
          </a:stretch>
        </p:blipFill>
        <p:spPr>
          <a:xfrm>
            <a:off x="3365516" y="4930775"/>
            <a:ext cx="2933700" cy="1562100"/>
          </a:xfrm>
          <a:prstGeom prst="rect">
            <a:avLst/>
          </a:prstGeom>
        </p:spPr>
      </p:pic>
      <p:pic>
        <p:nvPicPr>
          <p:cNvPr id="7" name="Picture 6"/>
          <p:cNvPicPr>
            <a:picLocks noChangeAspect="1"/>
          </p:cNvPicPr>
          <p:nvPr/>
        </p:nvPicPr>
        <p:blipFill>
          <a:blip r:embed="rId4"/>
          <a:stretch>
            <a:fillRect/>
          </a:stretch>
        </p:blipFill>
        <p:spPr>
          <a:xfrm>
            <a:off x="6359557" y="4930775"/>
            <a:ext cx="2619375" cy="1743075"/>
          </a:xfrm>
          <a:prstGeom prst="rect">
            <a:avLst/>
          </a:prstGeom>
        </p:spPr>
      </p:pic>
      <p:pic>
        <p:nvPicPr>
          <p:cNvPr id="1028" name="Picture 4" descr="Wicked Tickets - London West End | SeatPlan">
            <a:extLst>
              <a:ext uri="{FF2B5EF4-FFF2-40B4-BE49-F238E27FC236}">
                <a16:creationId xmlns:a16="http://schemas.microsoft.com/office/drawing/2014/main" id="{9286D0B0-0906-D02C-6CB0-129FEA7E51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39273" y="4978400"/>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7184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Friday 5</a:t>
            </a:r>
            <a:r>
              <a:rPr lang="en-GB" baseline="30000" dirty="0"/>
              <a:t>th</a:t>
            </a:r>
            <a:r>
              <a:rPr lang="en-GB" dirty="0"/>
              <a:t> June</a:t>
            </a:r>
          </a:p>
        </p:txBody>
      </p:sp>
      <p:sp>
        <p:nvSpPr>
          <p:cNvPr id="3" name="Content Placeholder 2"/>
          <p:cNvSpPr>
            <a:spLocks noGrp="1"/>
          </p:cNvSpPr>
          <p:nvPr>
            <p:ph idx="1"/>
          </p:nvPr>
        </p:nvSpPr>
        <p:spPr>
          <a:xfrm>
            <a:off x="838200" y="1825624"/>
            <a:ext cx="10515600" cy="4738461"/>
          </a:xfrm>
        </p:spPr>
        <p:txBody>
          <a:bodyPr/>
          <a:lstStyle/>
          <a:p>
            <a:r>
              <a:rPr lang="en-GB" dirty="0"/>
              <a:t>Leave hotel </a:t>
            </a:r>
          </a:p>
          <a:p>
            <a:r>
              <a:rPr lang="en-GB" dirty="0" err="1"/>
              <a:t>Legoland</a:t>
            </a:r>
            <a:r>
              <a:rPr lang="en-GB" dirty="0"/>
              <a:t> Windsor</a:t>
            </a:r>
          </a:p>
          <a:p>
            <a:r>
              <a:rPr lang="en-GB" dirty="0"/>
              <a:t>Approximate arrival back  to school  is  6.00 pm</a:t>
            </a:r>
          </a:p>
          <a:p>
            <a:r>
              <a:rPr lang="en-GB" dirty="0"/>
              <a:t>You will be notified if there are any changes to the time of return </a:t>
            </a:r>
            <a:r>
              <a:rPr lang="en-GB"/>
              <a:t>through Arbour.</a:t>
            </a:r>
            <a:endParaRPr lang="en-GB" dirty="0"/>
          </a:p>
          <a:p>
            <a:r>
              <a:rPr lang="en-GB" dirty="0"/>
              <a:t>Please, we ask that you are prompt collecting your child and that you do not park on the road but in a car park so that the coach can have  easy access.</a:t>
            </a:r>
          </a:p>
          <a:p>
            <a:r>
              <a:rPr lang="en-GB" dirty="0"/>
              <a:t>If you gave medicine in, please ensure that you collect it when once we return to school.</a:t>
            </a:r>
          </a:p>
          <a:p>
            <a:endParaRPr lang="en-GB" dirty="0"/>
          </a:p>
          <a:p>
            <a:endParaRPr lang="en-GB" dirty="0"/>
          </a:p>
        </p:txBody>
      </p:sp>
      <p:pic>
        <p:nvPicPr>
          <p:cNvPr id="4" name="Picture 3"/>
          <p:cNvPicPr>
            <a:picLocks noChangeAspect="1"/>
          </p:cNvPicPr>
          <p:nvPr/>
        </p:nvPicPr>
        <p:blipFill>
          <a:blip r:embed="rId2"/>
          <a:stretch>
            <a:fillRect/>
          </a:stretch>
        </p:blipFill>
        <p:spPr>
          <a:xfrm>
            <a:off x="8443912" y="1027906"/>
            <a:ext cx="2619375" cy="1743075"/>
          </a:xfrm>
          <a:prstGeom prst="rect">
            <a:avLst/>
          </a:prstGeom>
        </p:spPr>
      </p:pic>
    </p:spTree>
    <p:extLst>
      <p:ext uri="{BB962C8B-B14F-4D97-AF65-F5344CB8AC3E}">
        <p14:creationId xmlns:p14="http://schemas.microsoft.com/office/powerpoint/2010/main" val="24334554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TotalTime>
  <Words>789</Words>
  <Application>Microsoft Office PowerPoint</Application>
  <PresentationFormat>Widescreen</PresentationFormat>
  <Paragraphs>53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Bodoni MT Black</vt:lpstr>
      <vt:lpstr>Calibri</vt:lpstr>
      <vt:lpstr>Calibri Light</vt:lpstr>
      <vt:lpstr>Office Theme</vt:lpstr>
      <vt:lpstr>London Tour</vt:lpstr>
      <vt:lpstr>Staffing </vt:lpstr>
      <vt:lpstr>Packing  Please make sure all clothes  are named and that your child knows what is being packed. Your child will need clothes and toiletries for three days.  A towel will be needed but not bedding. Please make sure that your child can carry their own bag as they may have to carry it upstairs in the hotel. Please supply a light coat and comfortable shoes. Children may bring a book/ magazine or card game for the journey. If your child is travel sick, please make sure they have had a tablet on the morning of departure and HAND IN a tablet for the return journey.</vt:lpstr>
      <vt:lpstr>Medicines</vt:lpstr>
      <vt:lpstr>Whilst we are there.</vt:lpstr>
      <vt:lpstr>Day of departure </vt:lpstr>
      <vt:lpstr>Day of departure continued -  Wednesday 3rd June</vt:lpstr>
      <vt:lpstr>Thursday 4th June</vt:lpstr>
      <vt:lpstr>Friday 5th June</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London Tour</dc:title>
  <dc:creator>Helen Talbot</dc:creator>
  <cp:lastModifiedBy>Philippa Tydeman</cp:lastModifiedBy>
  <cp:revision>21</cp:revision>
  <dcterms:created xsi:type="dcterms:W3CDTF">2024-04-11T08:25:14Z</dcterms:created>
  <dcterms:modified xsi:type="dcterms:W3CDTF">2026-05-01T08:56:31Z</dcterms:modified>
</cp:coreProperties>
</file>